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2"/>
  </p:notesMasterIdLst>
  <p:sldIdLst>
    <p:sldId id="256" r:id="rId2"/>
    <p:sldId id="257" r:id="rId3"/>
    <p:sldId id="258" r:id="rId4"/>
    <p:sldId id="268" r:id="rId5"/>
    <p:sldId id="275" r:id="rId6"/>
    <p:sldId id="274" r:id="rId7"/>
    <p:sldId id="259" r:id="rId8"/>
    <p:sldId id="260" r:id="rId9"/>
    <p:sldId id="261" r:id="rId10"/>
    <p:sldId id="262" r:id="rId11"/>
    <p:sldId id="263" r:id="rId12"/>
    <p:sldId id="264" r:id="rId13"/>
    <p:sldId id="266" r:id="rId14"/>
    <p:sldId id="269" r:id="rId15"/>
    <p:sldId id="270" r:id="rId16"/>
    <p:sldId id="271" r:id="rId17"/>
    <p:sldId id="267" r:id="rId18"/>
    <p:sldId id="276"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0CA0A-61DF-4A87-8F25-4C724E91745C}"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16881-A61E-4416-B4A0-6A6C8B360645}" type="slidenum">
              <a:rPr lang="en-US" smtClean="0"/>
              <a:t>‹#›</a:t>
            </a:fld>
            <a:endParaRPr lang="en-US"/>
          </a:p>
        </p:txBody>
      </p:sp>
    </p:spTree>
    <p:extLst>
      <p:ext uri="{BB962C8B-B14F-4D97-AF65-F5344CB8AC3E}">
        <p14:creationId xmlns:p14="http://schemas.microsoft.com/office/powerpoint/2010/main" val="212292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4</a:t>
            </a:fld>
            <a:endParaRPr lang="en-US"/>
          </a:p>
        </p:txBody>
      </p:sp>
    </p:spTree>
    <p:extLst>
      <p:ext uri="{BB962C8B-B14F-4D97-AF65-F5344CB8AC3E}">
        <p14:creationId xmlns:p14="http://schemas.microsoft.com/office/powerpoint/2010/main" val="315633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7</a:t>
            </a:fld>
            <a:endParaRPr lang="en-US"/>
          </a:p>
        </p:txBody>
      </p:sp>
    </p:spTree>
    <p:extLst>
      <p:ext uri="{BB962C8B-B14F-4D97-AF65-F5344CB8AC3E}">
        <p14:creationId xmlns:p14="http://schemas.microsoft.com/office/powerpoint/2010/main" val="139910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8</a:t>
            </a:fld>
            <a:endParaRPr lang="en-US"/>
          </a:p>
        </p:txBody>
      </p:sp>
    </p:spTree>
    <p:extLst>
      <p:ext uri="{BB962C8B-B14F-4D97-AF65-F5344CB8AC3E}">
        <p14:creationId xmlns:p14="http://schemas.microsoft.com/office/powerpoint/2010/main" val="371012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9</a:t>
            </a:fld>
            <a:endParaRPr lang="en-US"/>
          </a:p>
        </p:txBody>
      </p:sp>
    </p:spTree>
    <p:extLst>
      <p:ext uri="{BB962C8B-B14F-4D97-AF65-F5344CB8AC3E}">
        <p14:creationId xmlns:p14="http://schemas.microsoft.com/office/powerpoint/2010/main" val="161349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10</a:t>
            </a:fld>
            <a:endParaRPr lang="en-US"/>
          </a:p>
        </p:txBody>
      </p:sp>
    </p:spTree>
    <p:extLst>
      <p:ext uri="{BB962C8B-B14F-4D97-AF65-F5344CB8AC3E}">
        <p14:creationId xmlns:p14="http://schemas.microsoft.com/office/powerpoint/2010/main" val="158022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11</a:t>
            </a:fld>
            <a:endParaRPr lang="en-US"/>
          </a:p>
        </p:txBody>
      </p:sp>
    </p:spTree>
    <p:extLst>
      <p:ext uri="{BB962C8B-B14F-4D97-AF65-F5344CB8AC3E}">
        <p14:creationId xmlns:p14="http://schemas.microsoft.com/office/powerpoint/2010/main" val="154167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12</a:t>
            </a:fld>
            <a:endParaRPr lang="en-US"/>
          </a:p>
        </p:txBody>
      </p:sp>
    </p:spTree>
    <p:extLst>
      <p:ext uri="{BB962C8B-B14F-4D97-AF65-F5344CB8AC3E}">
        <p14:creationId xmlns:p14="http://schemas.microsoft.com/office/powerpoint/2010/main" val="178571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13</a:t>
            </a:fld>
            <a:endParaRPr lang="en-US"/>
          </a:p>
        </p:txBody>
      </p:sp>
    </p:spTree>
    <p:extLst>
      <p:ext uri="{BB962C8B-B14F-4D97-AF65-F5344CB8AC3E}">
        <p14:creationId xmlns:p14="http://schemas.microsoft.com/office/powerpoint/2010/main" val="159167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16881-A61E-4416-B4A0-6A6C8B360645}" type="slidenum">
              <a:rPr lang="en-US" smtClean="0"/>
              <a:t>17</a:t>
            </a:fld>
            <a:endParaRPr lang="en-US"/>
          </a:p>
        </p:txBody>
      </p:sp>
    </p:spTree>
    <p:extLst>
      <p:ext uri="{BB962C8B-B14F-4D97-AF65-F5344CB8AC3E}">
        <p14:creationId xmlns:p14="http://schemas.microsoft.com/office/powerpoint/2010/main" val="234835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9802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5216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6226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6096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691109-F4F8-4597-962C-A4F4B7960636}"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4105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8503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691109-F4F8-4597-962C-A4F4B7960636}"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8998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691109-F4F8-4597-962C-A4F4B7960636}"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4826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7876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1744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91109-F4F8-4597-962C-A4F4B7960636}"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42493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91109-F4F8-4597-962C-A4F4B7960636}" type="datetimeFigureOut">
              <a:rPr lang="en-US" smtClean="0"/>
              <a:t>10/16/2024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FAD9F-AEE9-406E-B720-57D2B9DB2816}" type="slidenum">
              <a:rPr lang="en-US" smtClean="0"/>
              <a:t>‹#›</a:t>
            </a:fld>
            <a:endParaRPr lang="en-US"/>
          </a:p>
        </p:txBody>
      </p:sp>
    </p:spTree>
    <p:extLst>
      <p:ext uri="{BB962C8B-B14F-4D97-AF65-F5344CB8AC3E}">
        <p14:creationId xmlns:p14="http://schemas.microsoft.com/office/powerpoint/2010/main" val="256640625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maphoh/RETFound_MAE" TargetMode="External"/><Relationship Id="rId2" Type="http://schemas.openxmlformats.org/officeDocument/2006/relationships/hyperlink" Target="https://www.kaggle.com/datasets/madmaxliu/inceptionv3/code" TargetMode="External"/><Relationship Id="rId1" Type="http://schemas.openxmlformats.org/officeDocument/2006/relationships/slideLayout" Target="../slideLayouts/slideLayout2.xml"/><Relationship Id="rId4" Type="http://schemas.openxmlformats.org/officeDocument/2006/relationships/hyperlink" Target="https://github.com/frankkramer-lab/riadd.aucmed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9031-FD53-0F5B-FFA2-503DA9C39450}"/>
              </a:ext>
            </a:extLst>
          </p:cNvPr>
          <p:cNvSpPr>
            <a:spLocks noGrp="1"/>
          </p:cNvSpPr>
          <p:nvPr>
            <p:ph type="ctrTitle"/>
          </p:nvPr>
        </p:nvSpPr>
        <p:spPr>
          <a:xfrm>
            <a:off x="212485" y="162688"/>
            <a:ext cx="4009374" cy="3380659"/>
          </a:xfrm>
        </p:spPr>
        <p:txBody>
          <a:bodyPr anchor="ctr">
            <a:normAutofit/>
          </a:bodyPr>
          <a:lstStyle/>
          <a:p>
            <a:pPr>
              <a:lnSpc>
                <a:spcPct val="90000"/>
              </a:lnSpc>
            </a:pPr>
            <a:r>
              <a:rPr lang="en-US" sz="4000" dirty="0">
                <a:latin typeface="Baskerville Old Face" panose="02020602080505020303" pitchFamily="18" charset="0"/>
              </a:rPr>
              <a:t>HAP774 – AI IN HEALTHCARE </a:t>
            </a:r>
          </a:p>
        </p:txBody>
      </p:sp>
      <p:sp>
        <p:nvSpPr>
          <p:cNvPr id="3" name="Subtitle 2">
            <a:extLst>
              <a:ext uri="{FF2B5EF4-FFF2-40B4-BE49-F238E27FC236}">
                <a16:creationId xmlns:a16="http://schemas.microsoft.com/office/drawing/2014/main" id="{697AF5CA-5624-8EBD-9920-0018CC5B400D}"/>
              </a:ext>
            </a:extLst>
          </p:cNvPr>
          <p:cNvSpPr>
            <a:spLocks noGrp="1"/>
          </p:cNvSpPr>
          <p:nvPr>
            <p:ph type="subTitle" idx="1"/>
          </p:nvPr>
        </p:nvSpPr>
        <p:spPr>
          <a:xfrm>
            <a:off x="467834" y="5606784"/>
            <a:ext cx="3738185" cy="1088528"/>
          </a:xfrm>
        </p:spPr>
        <p:txBody>
          <a:bodyPr>
            <a:normAutofit fontScale="92500" lnSpcReduction="20000"/>
          </a:bodyPr>
          <a:lstStyle/>
          <a:p>
            <a:pPr algn="ctr"/>
            <a:r>
              <a:rPr lang="en-US" dirty="0">
                <a:solidFill>
                  <a:schemeClr val="tx2">
                    <a:lumMod val="75000"/>
                  </a:schemeClr>
                </a:solidFill>
              </a:rPr>
              <a:t>LAKSHMI INDIRA KUPPA</a:t>
            </a:r>
          </a:p>
          <a:p>
            <a:pPr algn="ctr"/>
            <a:r>
              <a:rPr lang="en-US" dirty="0">
                <a:solidFill>
                  <a:schemeClr val="tx2">
                    <a:lumMod val="75000"/>
                  </a:schemeClr>
                </a:solidFill>
              </a:rPr>
              <a:t>Masters in Health Informatics </a:t>
            </a:r>
          </a:p>
          <a:p>
            <a:pPr algn="ctr"/>
            <a:r>
              <a:rPr lang="en-US" dirty="0">
                <a:solidFill>
                  <a:schemeClr val="tx2">
                    <a:lumMod val="75000"/>
                  </a:schemeClr>
                </a:solidFill>
              </a:rPr>
              <a:t>George Mason University  </a:t>
            </a:r>
          </a:p>
        </p:txBody>
      </p:sp>
      <p:sp>
        <p:nvSpPr>
          <p:cNvPr id="5" name="TextBox 4">
            <a:extLst>
              <a:ext uri="{FF2B5EF4-FFF2-40B4-BE49-F238E27FC236}">
                <a16:creationId xmlns:a16="http://schemas.microsoft.com/office/drawing/2014/main" id="{AE643EEF-DF05-B346-04EB-C9C0D72908FF}"/>
              </a:ext>
            </a:extLst>
          </p:cNvPr>
          <p:cNvSpPr txBox="1"/>
          <p:nvPr/>
        </p:nvSpPr>
        <p:spPr>
          <a:xfrm>
            <a:off x="845572" y="2576050"/>
            <a:ext cx="2743201" cy="923330"/>
          </a:xfrm>
          <a:prstGeom prst="rect">
            <a:avLst/>
          </a:prstGeom>
          <a:noFill/>
        </p:spPr>
        <p:txBody>
          <a:bodyPr wrap="square" rtlCol="0">
            <a:spAutoFit/>
          </a:bodyPr>
          <a:lstStyle/>
          <a:p>
            <a:pPr algn="ctr"/>
            <a:r>
              <a:rPr lang="en-US" b="1" i="0" dirty="0">
                <a:solidFill>
                  <a:srgbClr val="42413F"/>
                </a:solidFill>
                <a:effectLst/>
                <a:latin typeface="Figtree"/>
              </a:rPr>
              <a:t>Taught by </a:t>
            </a:r>
          </a:p>
          <a:p>
            <a:pPr algn="ctr"/>
            <a:r>
              <a:rPr lang="en-US" b="1" i="0" dirty="0">
                <a:solidFill>
                  <a:srgbClr val="42413F"/>
                </a:solidFill>
                <a:effectLst/>
                <a:latin typeface="Figtree"/>
              </a:rPr>
              <a:t>Janusz Wojtusiak, PhD</a:t>
            </a:r>
          </a:p>
          <a:p>
            <a:endParaRPr lang="en-US" dirty="0"/>
          </a:p>
        </p:txBody>
      </p:sp>
      <p:pic>
        <p:nvPicPr>
          <p:cNvPr id="9" name="Picture 8" descr="A blue brain on a computer screen&#10;&#10;Description automatically generated">
            <a:extLst>
              <a:ext uri="{FF2B5EF4-FFF2-40B4-BE49-F238E27FC236}">
                <a16:creationId xmlns:a16="http://schemas.microsoft.com/office/drawing/2014/main" id="{09098F5C-6CC7-4013-6EBC-5B7E95D21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298" y="1120404"/>
            <a:ext cx="6741828" cy="4486380"/>
          </a:xfrm>
          <a:prstGeom prst="rect">
            <a:avLst/>
          </a:prstGeom>
        </p:spPr>
      </p:pic>
    </p:spTree>
    <p:extLst>
      <p:ext uri="{BB962C8B-B14F-4D97-AF65-F5344CB8AC3E}">
        <p14:creationId xmlns:p14="http://schemas.microsoft.com/office/powerpoint/2010/main" val="55324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518F3-357A-BA4D-3E61-BDCFB9F1FF84}"/>
              </a:ext>
            </a:extLst>
          </p:cNvPr>
          <p:cNvPicPr>
            <a:picLocks noChangeAspect="1"/>
          </p:cNvPicPr>
          <p:nvPr/>
        </p:nvPicPr>
        <p:blipFill>
          <a:blip r:embed="rId3"/>
          <a:srcRect l="22997" t="43096" r="38145" b="10812"/>
          <a:stretch/>
        </p:blipFill>
        <p:spPr>
          <a:xfrm>
            <a:off x="176981" y="252613"/>
            <a:ext cx="9521319" cy="6352774"/>
          </a:xfrm>
          <a:prstGeom prst="rect">
            <a:avLst/>
          </a:prstGeom>
        </p:spPr>
      </p:pic>
      <p:sp>
        <p:nvSpPr>
          <p:cNvPr id="6" name="TextBox 5">
            <a:extLst>
              <a:ext uri="{FF2B5EF4-FFF2-40B4-BE49-F238E27FC236}">
                <a16:creationId xmlns:a16="http://schemas.microsoft.com/office/drawing/2014/main" id="{83F78783-7AA7-8FB7-B539-8263E7193C37}"/>
              </a:ext>
            </a:extLst>
          </p:cNvPr>
          <p:cNvSpPr txBox="1"/>
          <p:nvPr/>
        </p:nvSpPr>
        <p:spPr>
          <a:xfrm>
            <a:off x="6459793" y="3569110"/>
            <a:ext cx="5437239" cy="2862322"/>
          </a:xfrm>
          <a:prstGeom prst="rect">
            <a:avLst/>
          </a:prstGeom>
          <a:noFill/>
        </p:spPr>
        <p:txBody>
          <a:bodyPr wrap="square" rtlCol="0">
            <a:spAutoFit/>
          </a:bodyPr>
          <a:lstStyle/>
          <a:p>
            <a:r>
              <a:rPr lang="en-US" dirty="0"/>
              <a:t>In this section, the code initializes the loading of training and validation data. Using the </a:t>
            </a:r>
            <a:r>
              <a:rPr lang="en-US" b="1" dirty="0" err="1"/>
              <a:t>ImageDataGenerator</a:t>
            </a:r>
            <a:r>
              <a:rPr lang="en-US" dirty="0"/>
              <a:t> function, it reads the images from the dataset and assigns binary labels (DR or Not DR) based on the corresponding metadata. The training data is split into training and validation subsets, with 80% of the data used for training and 20% for validation. The </a:t>
            </a:r>
            <a:r>
              <a:rPr lang="en-US" dirty="0" err="1"/>
              <a:t>flow_from_dataframe</a:t>
            </a:r>
            <a:r>
              <a:rPr lang="en-US" dirty="0"/>
              <a:t> function is employed to read image filenames and their associated labels, shuffle them, and prepare them for the model to train on.</a:t>
            </a:r>
          </a:p>
        </p:txBody>
      </p:sp>
    </p:spTree>
    <p:extLst>
      <p:ext uri="{BB962C8B-B14F-4D97-AF65-F5344CB8AC3E}">
        <p14:creationId xmlns:p14="http://schemas.microsoft.com/office/powerpoint/2010/main" val="308109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4EB1B-838C-C0B4-0CC9-CC409FDDAD49}"/>
              </a:ext>
            </a:extLst>
          </p:cNvPr>
          <p:cNvPicPr>
            <a:picLocks noChangeAspect="1"/>
          </p:cNvPicPr>
          <p:nvPr/>
        </p:nvPicPr>
        <p:blipFill>
          <a:blip r:embed="rId3"/>
          <a:srcRect l="9962" t="14194" r="28306" b="7957"/>
          <a:stretch/>
        </p:blipFill>
        <p:spPr>
          <a:xfrm>
            <a:off x="226142" y="216309"/>
            <a:ext cx="8801500" cy="6243483"/>
          </a:xfrm>
          <a:prstGeom prst="rect">
            <a:avLst/>
          </a:prstGeom>
        </p:spPr>
      </p:pic>
      <p:sp>
        <p:nvSpPr>
          <p:cNvPr id="6" name="TextBox 5">
            <a:extLst>
              <a:ext uri="{FF2B5EF4-FFF2-40B4-BE49-F238E27FC236}">
                <a16:creationId xmlns:a16="http://schemas.microsoft.com/office/drawing/2014/main" id="{4FD86764-5130-587D-CE49-51083915E26F}"/>
              </a:ext>
            </a:extLst>
          </p:cNvPr>
          <p:cNvSpPr txBox="1"/>
          <p:nvPr/>
        </p:nvSpPr>
        <p:spPr>
          <a:xfrm>
            <a:off x="6921910" y="2708787"/>
            <a:ext cx="5270090" cy="3693319"/>
          </a:xfrm>
          <a:prstGeom prst="rect">
            <a:avLst/>
          </a:prstGeom>
          <a:noFill/>
        </p:spPr>
        <p:txBody>
          <a:bodyPr wrap="square" rtlCol="0">
            <a:spAutoFit/>
          </a:bodyPr>
          <a:lstStyle/>
          <a:p>
            <a:r>
              <a:rPr lang="en-US" dirty="0"/>
              <a:t>In this section, we create the binary classification model using the InceptionV3 architecture as the base model. The pre-trained weights of the model are loaded without the top layers, which allows us to customize the output. After adding shared layers like </a:t>
            </a:r>
            <a:r>
              <a:rPr lang="en-US" dirty="0" err="1"/>
              <a:t>BatchNormalization</a:t>
            </a:r>
            <a:r>
              <a:rPr lang="en-US" dirty="0"/>
              <a:t> and </a:t>
            </a:r>
            <a:r>
              <a:rPr lang="en-US" dirty="0" err="1"/>
              <a:t>GlobalAveragePooling</a:t>
            </a:r>
            <a:r>
              <a:rPr lang="en-US" dirty="0"/>
              <a:t>, we define the final output layer for binary classification (DR vs Not DR) using the sigmoid activation function. The base model's layers are frozen to retain the pre-trained features, and only the custom layers will be trained for the classification task. Then I handled class imbalance by computing class weights and compiled the model , optimized it with Adam </a:t>
            </a:r>
          </a:p>
        </p:txBody>
      </p:sp>
    </p:spTree>
    <p:extLst>
      <p:ext uri="{BB962C8B-B14F-4D97-AF65-F5344CB8AC3E}">
        <p14:creationId xmlns:p14="http://schemas.microsoft.com/office/powerpoint/2010/main" val="280750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2DD0E-2987-E66C-AE52-7E73D732585C}"/>
              </a:ext>
            </a:extLst>
          </p:cNvPr>
          <p:cNvPicPr>
            <a:picLocks noChangeAspect="1"/>
          </p:cNvPicPr>
          <p:nvPr/>
        </p:nvPicPr>
        <p:blipFill>
          <a:blip r:embed="rId3"/>
          <a:srcRect l="10080" t="16631" r="8711" b="6810"/>
          <a:stretch/>
        </p:blipFill>
        <p:spPr>
          <a:xfrm>
            <a:off x="348180" y="265472"/>
            <a:ext cx="11495640" cy="6096000"/>
          </a:xfrm>
          <a:prstGeom prst="rect">
            <a:avLst/>
          </a:prstGeom>
        </p:spPr>
      </p:pic>
    </p:spTree>
    <p:extLst>
      <p:ext uri="{BB962C8B-B14F-4D97-AF65-F5344CB8AC3E}">
        <p14:creationId xmlns:p14="http://schemas.microsoft.com/office/powerpoint/2010/main" val="192810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F2F26B-4C7C-11CB-C677-D897D324F66A}"/>
              </a:ext>
            </a:extLst>
          </p:cNvPr>
          <p:cNvPicPr>
            <a:picLocks noChangeAspect="1"/>
          </p:cNvPicPr>
          <p:nvPr/>
        </p:nvPicPr>
        <p:blipFill>
          <a:blip r:embed="rId3"/>
          <a:srcRect l="6876" t="15971" r="38764" b="8279"/>
          <a:stretch/>
        </p:blipFill>
        <p:spPr>
          <a:xfrm>
            <a:off x="175009" y="160773"/>
            <a:ext cx="7204605" cy="5647173"/>
          </a:xfrm>
          <a:prstGeom prst="rect">
            <a:avLst/>
          </a:prstGeom>
        </p:spPr>
      </p:pic>
      <p:sp>
        <p:nvSpPr>
          <p:cNvPr id="6" name="Rectangle 5">
            <a:extLst>
              <a:ext uri="{FF2B5EF4-FFF2-40B4-BE49-F238E27FC236}">
                <a16:creationId xmlns:a16="http://schemas.microsoft.com/office/drawing/2014/main" id="{12DDFE67-108A-271B-FA94-AAAFC64E7128}"/>
              </a:ext>
            </a:extLst>
          </p:cNvPr>
          <p:cNvSpPr/>
          <p:nvPr/>
        </p:nvSpPr>
        <p:spPr>
          <a:xfrm>
            <a:off x="4876800" y="5289755"/>
            <a:ext cx="2703871" cy="2359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E1BF261-5C92-8D05-C7B1-599CCEDC561E}"/>
              </a:ext>
            </a:extLst>
          </p:cNvPr>
          <p:cNvPicPr>
            <a:picLocks noChangeAspect="1"/>
          </p:cNvPicPr>
          <p:nvPr/>
        </p:nvPicPr>
        <p:blipFill>
          <a:blip r:embed="rId4"/>
          <a:srcRect l="17660" t="33549" r="56694" b="16415"/>
          <a:stretch/>
        </p:blipFill>
        <p:spPr>
          <a:xfrm>
            <a:off x="6548284" y="1069718"/>
            <a:ext cx="5053780" cy="5546444"/>
          </a:xfrm>
          <a:prstGeom prst="rect">
            <a:avLst/>
          </a:prstGeom>
        </p:spPr>
      </p:pic>
    </p:spTree>
    <p:extLst>
      <p:ext uri="{BB962C8B-B14F-4D97-AF65-F5344CB8AC3E}">
        <p14:creationId xmlns:p14="http://schemas.microsoft.com/office/powerpoint/2010/main" val="86335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BC331-5EBC-F2C5-46B0-2A8785E5659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Fine tuned!</a:t>
            </a:r>
          </a:p>
        </p:txBody>
      </p:sp>
      <p:pic>
        <p:nvPicPr>
          <p:cNvPr id="5" name="Picture 4">
            <a:extLst>
              <a:ext uri="{FF2B5EF4-FFF2-40B4-BE49-F238E27FC236}">
                <a16:creationId xmlns:a16="http://schemas.microsoft.com/office/drawing/2014/main" id="{6CEAB429-C113-7C9A-14A5-DABBDD75C5FA}"/>
              </a:ext>
            </a:extLst>
          </p:cNvPr>
          <p:cNvPicPr>
            <a:picLocks noChangeAspect="1"/>
          </p:cNvPicPr>
          <p:nvPr/>
        </p:nvPicPr>
        <p:blipFill>
          <a:blip r:embed="rId2"/>
          <a:srcRect l="17742" t="14050" r="42097" b="23728"/>
          <a:stretch/>
        </p:blipFill>
        <p:spPr>
          <a:xfrm>
            <a:off x="3657600" y="96550"/>
            <a:ext cx="7647716" cy="6664899"/>
          </a:xfrm>
          <a:prstGeom prst="rect">
            <a:avLst/>
          </a:prstGeom>
        </p:spPr>
      </p:pic>
    </p:spTree>
    <p:extLst>
      <p:ext uri="{BB962C8B-B14F-4D97-AF65-F5344CB8AC3E}">
        <p14:creationId xmlns:p14="http://schemas.microsoft.com/office/powerpoint/2010/main" val="31626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F3F32-16D9-43E8-9549-BC1B35D7CE60}"/>
              </a:ext>
            </a:extLst>
          </p:cNvPr>
          <p:cNvPicPr>
            <a:picLocks noChangeAspect="1"/>
          </p:cNvPicPr>
          <p:nvPr/>
        </p:nvPicPr>
        <p:blipFill>
          <a:blip r:embed="rId2"/>
          <a:srcRect l="18468" t="13907" r="22258" b="8243"/>
          <a:stretch/>
        </p:blipFill>
        <p:spPr>
          <a:xfrm>
            <a:off x="1632155" y="269233"/>
            <a:ext cx="8554065" cy="6319534"/>
          </a:xfrm>
          <a:prstGeom prst="rect">
            <a:avLst/>
          </a:prstGeom>
        </p:spPr>
      </p:pic>
    </p:spTree>
    <p:extLst>
      <p:ext uri="{BB962C8B-B14F-4D97-AF65-F5344CB8AC3E}">
        <p14:creationId xmlns:p14="http://schemas.microsoft.com/office/powerpoint/2010/main" val="2928925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Content Placeholder 14">
            <a:extLst>
              <a:ext uri="{FF2B5EF4-FFF2-40B4-BE49-F238E27FC236}">
                <a16:creationId xmlns:a16="http://schemas.microsoft.com/office/drawing/2014/main" id="{5516F01B-9688-01E9-7FFE-CF785E81C3C2}"/>
              </a:ext>
            </a:extLst>
          </p:cNvPr>
          <p:cNvGraphicFramePr>
            <a:graphicFrameLocks noGrp="1"/>
          </p:cNvGraphicFramePr>
          <p:nvPr>
            <p:ph idx="1"/>
            <p:extLst>
              <p:ext uri="{D42A27DB-BD31-4B8C-83A1-F6EECF244321}">
                <p14:modId xmlns:p14="http://schemas.microsoft.com/office/powerpoint/2010/main" val="2147336828"/>
              </p:ext>
            </p:extLst>
          </p:nvPr>
        </p:nvGraphicFramePr>
        <p:xfrm>
          <a:off x="326879" y="803405"/>
          <a:ext cx="11538241" cy="4745300"/>
        </p:xfrm>
        <a:graphic>
          <a:graphicData uri="http://schemas.openxmlformats.org/drawingml/2006/table">
            <a:tbl>
              <a:tblPr firstRow="1" bandRow="1">
                <a:solidFill>
                  <a:srgbClr val="F2F2F2">
                    <a:alpha val="30196"/>
                  </a:srgbClr>
                </a:solidFill>
              </a:tblPr>
              <a:tblGrid>
                <a:gridCol w="1209701">
                  <a:extLst>
                    <a:ext uri="{9D8B030D-6E8A-4147-A177-3AD203B41FA5}">
                      <a16:colId xmlns:a16="http://schemas.microsoft.com/office/drawing/2014/main" val="1267554053"/>
                    </a:ext>
                  </a:extLst>
                </a:gridCol>
                <a:gridCol w="1021021">
                  <a:extLst>
                    <a:ext uri="{9D8B030D-6E8A-4147-A177-3AD203B41FA5}">
                      <a16:colId xmlns:a16="http://schemas.microsoft.com/office/drawing/2014/main" val="46060120"/>
                    </a:ext>
                  </a:extLst>
                </a:gridCol>
                <a:gridCol w="1050447">
                  <a:extLst>
                    <a:ext uri="{9D8B030D-6E8A-4147-A177-3AD203B41FA5}">
                      <a16:colId xmlns:a16="http://schemas.microsoft.com/office/drawing/2014/main" val="2300109909"/>
                    </a:ext>
                  </a:extLst>
                </a:gridCol>
                <a:gridCol w="1629940">
                  <a:extLst>
                    <a:ext uri="{9D8B030D-6E8A-4147-A177-3AD203B41FA5}">
                      <a16:colId xmlns:a16="http://schemas.microsoft.com/office/drawing/2014/main" val="2117567420"/>
                    </a:ext>
                  </a:extLst>
                </a:gridCol>
                <a:gridCol w="368174">
                  <a:extLst>
                    <a:ext uri="{9D8B030D-6E8A-4147-A177-3AD203B41FA5}">
                      <a16:colId xmlns:a16="http://schemas.microsoft.com/office/drawing/2014/main" val="3530826624"/>
                    </a:ext>
                  </a:extLst>
                </a:gridCol>
                <a:gridCol w="368174">
                  <a:extLst>
                    <a:ext uri="{9D8B030D-6E8A-4147-A177-3AD203B41FA5}">
                      <a16:colId xmlns:a16="http://schemas.microsoft.com/office/drawing/2014/main" val="163268680"/>
                    </a:ext>
                  </a:extLst>
                </a:gridCol>
                <a:gridCol w="368174">
                  <a:extLst>
                    <a:ext uri="{9D8B030D-6E8A-4147-A177-3AD203B41FA5}">
                      <a16:colId xmlns:a16="http://schemas.microsoft.com/office/drawing/2014/main" val="3123607500"/>
                    </a:ext>
                  </a:extLst>
                </a:gridCol>
                <a:gridCol w="368174">
                  <a:extLst>
                    <a:ext uri="{9D8B030D-6E8A-4147-A177-3AD203B41FA5}">
                      <a16:colId xmlns:a16="http://schemas.microsoft.com/office/drawing/2014/main" val="3144607037"/>
                    </a:ext>
                  </a:extLst>
                </a:gridCol>
                <a:gridCol w="368174">
                  <a:extLst>
                    <a:ext uri="{9D8B030D-6E8A-4147-A177-3AD203B41FA5}">
                      <a16:colId xmlns:a16="http://schemas.microsoft.com/office/drawing/2014/main" val="1906972703"/>
                    </a:ext>
                  </a:extLst>
                </a:gridCol>
                <a:gridCol w="368174">
                  <a:extLst>
                    <a:ext uri="{9D8B030D-6E8A-4147-A177-3AD203B41FA5}">
                      <a16:colId xmlns:a16="http://schemas.microsoft.com/office/drawing/2014/main" val="4148465961"/>
                    </a:ext>
                  </a:extLst>
                </a:gridCol>
                <a:gridCol w="368174">
                  <a:extLst>
                    <a:ext uri="{9D8B030D-6E8A-4147-A177-3AD203B41FA5}">
                      <a16:colId xmlns:a16="http://schemas.microsoft.com/office/drawing/2014/main" val="1972201732"/>
                    </a:ext>
                  </a:extLst>
                </a:gridCol>
                <a:gridCol w="368174">
                  <a:extLst>
                    <a:ext uri="{9D8B030D-6E8A-4147-A177-3AD203B41FA5}">
                      <a16:colId xmlns:a16="http://schemas.microsoft.com/office/drawing/2014/main" val="1973459182"/>
                    </a:ext>
                  </a:extLst>
                </a:gridCol>
                <a:gridCol w="368174">
                  <a:extLst>
                    <a:ext uri="{9D8B030D-6E8A-4147-A177-3AD203B41FA5}">
                      <a16:colId xmlns:a16="http://schemas.microsoft.com/office/drawing/2014/main" val="2120009974"/>
                    </a:ext>
                  </a:extLst>
                </a:gridCol>
                <a:gridCol w="368174">
                  <a:extLst>
                    <a:ext uri="{9D8B030D-6E8A-4147-A177-3AD203B41FA5}">
                      <a16:colId xmlns:a16="http://schemas.microsoft.com/office/drawing/2014/main" val="110760755"/>
                    </a:ext>
                  </a:extLst>
                </a:gridCol>
                <a:gridCol w="368174">
                  <a:extLst>
                    <a:ext uri="{9D8B030D-6E8A-4147-A177-3AD203B41FA5}">
                      <a16:colId xmlns:a16="http://schemas.microsoft.com/office/drawing/2014/main" val="3528833467"/>
                    </a:ext>
                  </a:extLst>
                </a:gridCol>
                <a:gridCol w="368174">
                  <a:extLst>
                    <a:ext uri="{9D8B030D-6E8A-4147-A177-3AD203B41FA5}">
                      <a16:colId xmlns:a16="http://schemas.microsoft.com/office/drawing/2014/main" val="2152522323"/>
                    </a:ext>
                  </a:extLst>
                </a:gridCol>
                <a:gridCol w="368174">
                  <a:extLst>
                    <a:ext uri="{9D8B030D-6E8A-4147-A177-3AD203B41FA5}">
                      <a16:colId xmlns:a16="http://schemas.microsoft.com/office/drawing/2014/main" val="2085736403"/>
                    </a:ext>
                  </a:extLst>
                </a:gridCol>
                <a:gridCol w="368174">
                  <a:extLst>
                    <a:ext uri="{9D8B030D-6E8A-4147-A177-3AD203B41FA5}">
                      <a16:colId xmlns:a16="http://schemas.microsoft.com/office/drawing/2014/main" val="1069569366"/>
                    </a:ext>
                  </a:extLst>
                </a:gridCol>
                <a:gridCol w="368174">
                  <a:extLst>
                    <a:ext uri="{9D8B030D-6E8A-4147-A177-3AD203B41FA5}">
                      <a16:colId xmlns:a16="http://schemas.microsoft.com/office/drawing/2014/main" val="2554590886"/>
                    </a:ext>
                  </a:extLst>
                </a:gridCol>
                <a:gridCol w="368174">
                  <a:extLst>
                    <a:ext uri="{9D8B030D-6E8A-4147-A177-3AD203B41FA5}">
                      <a16:colId xmlns:a16="http://schemas.microsoft.com/office/drawing/2014/main" val="3784812882"/>
                    </a:ext>
                  </a:extLst>
                </a:gridCol>
                <a:gridCol w="368174">
                  <a:extLst>
                    <a:ext uri="{9D8B030D-6E8A-4147-A177-3AD203B41FA5}">
                      <a16:colId xmlns:a16="http://schemas.microsoft.com/office/drawing/2014/main" val="1131275879"/>
                    </a:ext>
                  </a:extLst>
                </a:gridCol>
                <a:gridCol w="368174">
                  <a:extLst>
                    <a:ext uri="{9D8B030D-6E8A-4147-A177-3AD203B41FA5}">
                      <a16:colId xmlns:a16="http://schemas.microsoft.com/office/drawing/2014/main" val="205304725"/>
                    </a:ext>
                  </a:extLst>
                </a:gridCol>
              </a:tblGrid>
              <a:tr h="492123">
                <a:tc>
                  <a:txBody>
                    <a:bodyPr/>
                    <a:lstStyle/>
                    <a:p>
                      <a:pPr algn="l" fontAlgn="b"/>
                      <a:r>
                        <a:rPr lang="en-US" sz="1600" b="0" i="0" u="none" strike="noStrike" cap="none" spc="0">
                          <a:solidFill>
                            <a:schemeClr val="bg1"/>
                          </a:solidFill>
                          <a:effectLst/>
                          <a:latin typeface="Aptos Narrow" panose="020B0004020202020204" pitchFamily="34" charset="0"/>
                        </a:rPr>
                        <a:t>Metric</a:t>
                      </a:r>
                    </a:p>
                  </a:txBody>
                  <a:tcPr marL="139770" marR="203004" marT="107516" marB="107516"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l" fontAlgn="b"/>
                      <a:r>
                        <a:rPr lang="en-US" sz="1600" b="0" i="0" u="none" strike="noStrike" cap="none" spc="0">
                          <a:solidFill>
                            <a:schemeClr val="bg1"/>
                          </a:solidFill>
                          <a:effectLst/>
                          <a:latin typeface="Aptos Narrow" panose="020B0004020202020204" pitchFamily="34" charset="0"/>
                        </a:rPr>
                        <a:t>         First</a:t>
                      </a: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600" b="0" i="0" u="none" strike="noStrike" cap="none" spc="0">
                          <a:solidFill>
                            <a:schemeClr val="bg1"/>
                          </a:solidFill>
                          <a:effectLst/>
                          <a:latin typeface="Aptos Narrow" panose="020B0004020202020204" pitchFamily="34" charset="0"/>
                        </a:rPr>
                        <a:t>Second</a:t>
                      </a:r>
                      <a:r>
                        <a:rPr lang="en-US" sz="1600" b="0" i="0" u="none" strike="noStrike" cap="none" spc="0" baseline="0">
                          <a:solidFill>
                            <a:schemeClr val="bg1"/>
                          </a:solidFill>
                          <a:effectLst/>
                          <a:latin typeface="Aptos Narrow" panose="020B0004020202020204" pitchFamily="34" charset="0"/>
                        </a:rPr>
                        <a:t> </a:t>
                      </a:r>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r>
                        <a:rPr lang="en-US" sz="1600" b="0" i="0" u="none" strike="noStrike" cap="none" spc="0">
                          <a:solidFill>
                            <a:schemeClr val="bg1"/>
                          </a:solidFill>
                          <a:effectLst/>
                          <a:latin typeface="Aptos Narrow" panose="020B0004020202020204" pitchFamily="34" charset="0"/>
                        </a:rPr>
                        <a:t>Explanation</a:t>
                      </a: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tc>
                  <a:txBody>
                    <a:bodyPr/>
                    <a:lstStyle/>
                    <a:p>
                      <a:pPr algn="l" fontAlgn="b"/>
                      <a:endParaRPr lang="en-US" sz="1600" b="0" i="0" u="none" strike="noStrike" cap="none" spc="0">
                        <a:solidFill>
                          <a:schemeClr val="bg1"/>
                        </a:solidFill>
                        <a:effectLst/>
                        <a:latin typeface="Aptos Narrow" panose="020B0004020202020204" pitchFamily="34" charset="0"/>
                      </a:endParaRPr>
                    </a:p>
                  </a:txBody>
                  <a:tcPr marL="139770" marR="203004" marT="107516" marB="10751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764144495"/>
                  </a:ext>
                </a:extLst>
              </a:tr>
              <a:tr h="1010647">
                <a:tc>
                  <a:txBody>
                    <a:bodyPr/>
                    <a:lstStyle/>
                    <a:p>
                      <a:pPr algn="l" fontAlgn="b"/>
                      <a:r>
                        <a:rPr lang="en-US" sz="1600" b="0" i="0" u="none" strike="noStrike" cap="none" spc="0">
                          <a:solidFill>
                            <a:schemeClr val="tx1"/>
                          </a:solidFill>
                          <a:effectLst/>
                          <a:latin typeface="Aptos Narrow" panose="020B0004020202020204" pitchFamily="34" charset="0"/>
                        </a:rPr>
                        <a:t>Training Accuracy</a:t>
                      </a:r>
                    </a:p>
                  </a:txBody>
                  <a:tcPr marL="139770" marR="203004" marT="107516" marB="107516" anchor="b">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r" fontAlgn="b"/>
                      <a:r>
                        <a:rPr lang="en-US" sz="1600" b="0" i="0" u="none" strike="noStrike" cap="none" spc="0">
                          <a:solidFill>
                            <a:schemeClr val="tx1"/>
                          </a:solidFill>
                          <a:effectLst/>
                          <a:latin typeface="Aptos Narrow" panose="020B0004020202020204" pitchFamily="34" charset="0"/>
                        </a:rPr>
                        <a:t>75.48%</a:t>
                      </a: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r" fontAlgn="b"/>
                      <a:r>
                        <a:rPr lang="en-US" sz="1600" b="0" i="0" u="none" strike="noStrike" cap="none" spc="0">
                          <a:solidFill>
                            <a:schemeClr val="tx1"/>
                          </a:solidFill>
                          <a:effectLst/>
                          <a:latin typeface="Aptos Narrow" panose="020B0004020202020204" pitchFamily="34" charset="0"/>
                        </a:rPr>
                        <a:t>71.61%</a:t>
                      </a: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gridSpan="19">
                  <a:txBody>
                    <a:bodyPr/>
                    <a:lstStyle/>
                    <a:p>
                      <a:pPr algn="l" fontAlgn="b"/>
                      <a:r>
                        <a:rPr lang="en-US" sz="1600" b="0" i="0" u="none" strike="noStrike" cap="none" spc="0">
                          <a:solidFill>
                            <a:schemeClr val="tx1"/>
                          </a:solidFill>
                          <a:effectLst/>
                          <a:latin typeface="Aptos Narrow" panose="020B0004020202020204" pitchFamily="34" charset="0"/>
                        </a:rPr>
                        <a:t>The training accuracy before fine-tuning was higher (75.48%) but showed signs of overfitting. After fine-tuning, it was slightly lower (71.61%) but better balanced with the validation accuracy, indicating better generalization.</a:t>
                      </a:r>
                    </a:p>
                  </a:txBody>
                  <a:tcPr marL="139770" marR="203004" marT="107516" marB="107516" anchor="b">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42660690"/>
                  </a:ext>
                </a:extLst>
              </a:tr>
              <a:tr h="1010647">
                <a:tc>
                  <a:txBody>
                    <a:bodyPr/>
                    <a:lstStyle/>
                    <a:p>
                      <a:pPr algn="l" fontAlgn="b"/>
                      <a:r>
                        <a:rPr lang="en-US" sz="1600" b="0" i="0" u="none" strike="noStrike" cap="none" spc="0">
                          <a:solidFill>
                            <a:schemeClr val="tx1"/>
                          </a:solidFill>
                          <a:effectLst/>
                          <a:latin typeface="Aptos Narrow" panose="020B0004020202020204" pitchFamily="34" charset="0"/>
                        </a:rPr>
                        <a:t>Validation Accuracy</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r" fontAlgn="b"/>
                      <a:r>
                        <a:rPr lang="en-US" sz="1600" b="0" i="0" u="none" strike="noStrike" cap="none" spc="0">
                          <a:solidFill>
                            <a:schemeClr val="tx1"/>
                          </a:solidFill>
                          <a:effectLst/>
                          <a:latin typeface="Aptos Narrow" panose="020B0004020202020204" pitchFamily="34" charset="0"/>
                        </a:rPr>
                        <a:t>66.60%</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r" fontAlgn="b"/>
                      <a:r>
                        <a:rPr lang="en-US" sz="1600" b="0" i="0" u="none" strike="noStrike" cap="none" spc="0">
                          <a:solidFill>
                            <a:schemeClr val="tx1"/>
                          </a:solidFill>
                          <a:effectLst/>
                          <a:latin typeface="Aptos Narrow" panose="020B0004020202020204" pitchFamily="34" charset="0"/>
                        </a:rPr>
                        <a:t>71.78%</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gridSpan="17">
                  <a:txBody>
                    <a:bodyPr/>
                    <a:lstStyle/>
                    <a:p>
                      <a:pPr algn="l" fontAlgn="b"/>
                      <a:r>
                        <a:rPr lang="en-US" sz="1600" b="0" i="0" u="none" strike="noStrike" cap="none" spc="0">
                          <a:solidFill>
                            <a:schemeClr val="tx1"/>
                          </a:solidFill>
                          <a:effectLst/>
                          <a:latin typeface="Aptos Narrow" panose="020B0004020202020204" pitchFamily="34" charset="0"/>
                        </a:rPr>
                        <a:t>Before fine-tuning, the validation accuracy ended at 66.60%, lower than the training accuracy. After fine-tuning, it improved to 71.78%, showing the model performed better on unseen validation data.</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noFill/>
                      <a:prstDash val="solid"/>
                    </a:lnL>
                    <a:lnR w="38100" cap="flat" cmpd="sng" algn="ctr">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49337266"/>
                  </a:ext>
                </a:extLst>
              </a:tr>
              <a:tr h="1010647">
                <a:tc>
                  <a:txBody>
                    <a:bodyPr/>
                    <a:lstStyle/>
                    <a:p>
                      <a:pPr algn="l" fontAlgn="b"/>
                      <a:r>
                        <a:rPr lang="en-US" sz="1600" b="0" i="0" u="none" strike="noStrike" cap="none" spc="0">
                          <a:solidFill>
                            <a:schemeClr val="tx1"/>
                          </a:solidFill>
                          <a:effectLst/>
                          <a:latin typeface="Aptos Narrow" panose="020B0004020202020204" pitchFamily="34" charset="0"/>
                        </a:rPr>
                        <a:t>Training Loss</a:t>
                      </a:r>
                    </a:p>
                  </a:txBody>
                  <a:tcPr marL="139770" marR="203004" marT="107516" marB="107516" anchor="b">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r" fontAlgn="b"/>
                      <a:r>
                        <a:rPr lang="en-US" sz="1600" b="0" i="0" u="none" strike="noStrike" cap="none" spc="0">
                          <a:solidFill>
                            <a:schemeClr val="tx1"/>
                          </a:solidFill>
                          <a:effectLst/>
                          <a:latin typeface="Aptos Narrow" panose="020B0004020202020204" pitchFamily="34" charset="0"/>
                        </a:rPr>
                        <a:t>0.5296</a:t>
                      </a: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r" fontAlgn="b"/>
                      <a:r>
                        <a:rPr lang="en-US" sz="1600" b="0" i="0" u="none" strike="noStrike" cap="none" spc="0">
                          <a:solidFill>
                            <a:schemeClr val="tx1"/>
                          </a:solidFill>
                          <a:effectLst/>
                          <a:latin typeface="Aptos Narrow" panose="020B0004020202020204" pitchFamily="34" charset="0"/>
                        </a:rPr>
                        <a:t>0.4905</a:t>
                      </a: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gridSpan="12">
                  <a:txBody>
                    <a:bodyPr/>
                    <a:lstStyle/>
                    <a:p>
                      <a:pPr algn="l" fontAlgn="b"/>
                      <a:r>
                        <a:rPr lang="en-US" sz="1600" b="0" i="0" u="none" strike="noStrike" cap="none" spc="0">
                          <a:solidFill>
                            <a:schemeClr val="tx1"/>
                          </a:solidFill>
                          <a:effectLst/>
                          <a:latin typeface="Aptos Narrow" panose="020B0004020202020204" pitchFamily="34" charset="0"/>
                        </a:rPr>
                        <a:t>The training loss before fine-tuning was 0.5296. After fine-tuning, the model learned more effectively, reducing the training loss to 0.4905.</a:t>
                      </a: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l" fontAlgn="b"/>
                      <a:endParaRPr lang="en-US" sz="1600" b="0" i="0" u="none" strike="noStrike" cap="none" spc="0">
                        <a:solidFill>
                          <a:schemeClr val="tx1"/>
                        </a:solidFill>
                        <a:effectLst/>
                        <a:latin typeface="Aptos Narrow" panose="020B0004020202020204" pitchFamily="34" charset="0"/>
                      </a:endParaRPr>
                    </a:p>
                  </a:txBody>
                  <a:tcPr marL="139770" marR="203004" marT="107516" marB="107516" anchor="b">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818733387"/>
                  </a:ext>
                </a:extLst>
              </a:tr>
              <a:tr h="1010647">
                <a:tc>
                  <a:txBody>
                    <a:bodyPr/>
                    <a:lstStyle/>
                    <a:p>
                      <a:pPr algn="l" fontAlgn="b"/>
                      <a:r>
                        <a:rPr lang="en-US" sz="1600" b="0" i="0" u="none" strike="noStrike" cap="none" spc="0">
                          <a:solidFill>
                            <a:schemeClr val="tx1"/>
                          </a:solidFill>
                          <a:effectLst/>
                          <a:latin typeface="Aptos Narrow" panose="020B0004020202020204" pitchFamily="34" charset="0"/>
                        </a:rPr>
                        <a:t>Validation Loss</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r" fontAlgn="b"/>
                      <a:r>
                        <a:rPr lang="en-US" sz="1600" b="0" i="0" u="none" strike="noStrike" cap="none" spc="0">
                          <a:solidFill>
                            <a:schemeClr val="tx1"/>
                          </a:solidFill>
                          <a:effectLst/>
                          <a:latin typeface="Aptos Narrow" panose="020B0004020202020204" pitchFamily="34" charset="0"/>
                        </a:rPr>
                        <a:t>0.597</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r" fontAlgn="b"/>
                      <a:r>
                        <a:rPr lang="en-US" sz="1600" b="0" i="0" u="none" strike="noStrike" cap="none" spc="0">
                          <a:solidFill>
                            <a:schemeClr val="tx1"/>
                          </a:solidFill>
                          <a:effectLst/>
                          <a:latin typeface="Aptos Narrow" panose="020B0004020202020204" pitchFamily="34" charset="0"/>
                        </a:rPr>
                        <a:t>0.5621</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gridSpan="18">
                  <a:txBody>
                    <a:bodyPr/>
                    <a:lstStyle/>
                    <a:p>
                      <a:pPr algn="l" fontAlgn="b"/>
                      <a:r>
                        <a:rPr lang="en-US" sz="1600" b="0" i="0" u="none" strike="noStrike" cap="none" spc="0">
                          <a:solidFill>
                            <a:schemeClr val="tx1"/>
                          </a:solidFill>
                          <a:effectLst/>
                          <a:latin typeface="Aptos Narrow" panose="020B0004020202020204" pitchFamily="34" charset="0"/>
                        </a:rPr>
                        <a:t>Before fine-tuning, the validation loss was higher (0.5970) than the training loss, indicating overfitting. After fine-tuning, the validation loss decreased to 0.5621, reflecting better performance on unseen data.</a:t>
                      </a:r>
                    </a:p>
                  </a:txBody>
                  <a:tcPr marL="139770" marR="203004" marT="107516" marB="107516" anchor="b">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600" b="0" i="0" u="none" strike="noStrike" cap="none" spc="0" dirty="0">
                        <a:solidFill>
                          <a:schemeClr val="tx1"/>
                        </a:solidFill>
                        <a:effectLst/>
                        <a:latin typeface="Aptos Narrow" panose="020B0004020202020204" pitchFamily="34" charset="0"/>
                      </a:endParaRPr>
                    </a:p>
                  </a:txBody>
                  <a:tcPr marL="139770" marR="203004" marT="107516" marB="107516" anchor="b">
                    <a:lnL w="6350" cap="flat" cmpd="sng" algn="ctr">
                      <a:noFill/>
                      <a:prstDash val="solid"/>
                    </a:lnL>
                    <a:lnR w="38100" cap="flat" cmpd="sng" algn="ctr">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90316493"/>
                  </a:ext>
                </a:extLst>
              </a:tr>
            </a:tbl>
          </a:graphicData>
        </a:graphic>
      </p:graphicFrame>
    </p:spTree>
    <p:extLst>
      <p:ext uri="{BB962C8B-B14F-4D97-AF65-F5344CB8AC3E}">
        <p14:creationId xmlns:p14="http://schemas.microsoft.com/office/powerpoint/2010/main" val="1235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4C5C92-A6C7-4B7C-E15C-78287B18E626}"/>
              </a:ext>
            </a:extLst>
          </p:cNvPr>
          <p:cNvPicPr>
            <a:picLocks noChangeAspect="1"/>
          </p:cNvPicPr>
          <p:nvPr/>
        </p:nvPicPr>
        <p:blipFill>
          <a:blip r:embed="rId3"/>
          <a:srcRect l="15726" t="15484" r="44919" b="15986"/>
          <a:stretch/>
        </p:blipFill>
        <p:spPr>
          <a:xfrm>
            <a:off x="286378" y="1167428"/>
            <a:ext cx="5809622" cy="5690572"/>
          </a:xfrm>
          <a:prstGeom prst="rect">
            <a:avLst/>
          </a:prstGeom>
        </p:spPr>
      </p:pic>
      <p:pic>
        <p:nvPicPr>
          <p:cNvPr id="7" name="Picture 6">
            <a:extLst>
              <a:ext uri="{FF2B5EF4-FFF2-40B4-BE49-F238E27FC236}">
                <a16:creationId xmlns:a16="http://schemas.microsoft.com/office/drawing/2014/main" id="{00B80641-B40E-E69D-E088-59079AA630D0}"/>
              </a:ext>
            </a:extLst>
          </p:cNvPr>
          <p:cNvPicPr>
            <a:picLocks noChangeAspect="1"/>
          </p:cNvPicPr>
          <p:nvPr/>
        </p:nvPicPr>
        <p:blipFill>
          <a:blip r:embed="rId4"/>
          <a:srcRect l="20242" t="17023" r="46935" b="23870"/>
          <a:stretch/>
        </p:blipFill>
        <p:spPr>
          <a:xfrm>
            <a:off x="6404213" y="1285416"/>
            <a:ext cx="5501409" cy="5572584"/>
          </a:xfrm>
          <a:prstGeom prst="rect">
            <a:avLst/>
          </a:prstGeom>
        </p:spPr>
      </p:pic>
      <p:sp>
        <p:nvSpPr>
          <p:cNvPr id="8" name="TextBox 7">
            <a:extLst>
              <a:ext uri="{FF2B5EF4-FFF2-40B4-BE49-F238E27FC236}">
                <a16:creationId xmlns:a16="http://schemas.microsoft.com/office/drawing/2014/main" id="{CE4981D6-8A5E-AB02-961A-99E01D5EF5C4}"/>
              </a:ext>
            </a:extLst>
          </p:cNvPr>
          <p:cNvSpPr txBox="1"/>
          <p:nvPr/>
        </p:nvSpPr>
        <p:spPr>
          <a:xfrm>
            <a:off x="1637691" y="577921"/>
            <a:ext cx="1553498" cy="584775"/>
          </a:xfrm>
          <a:prstGeom prst="rect">
            <a:avLst/>
          </a:prstGeom>
          <a:noFill/>
        </p:spPr>
        <p:txBody>
          <a:bodyPr wrap="square" rtlCol="0">
            <a:spAutoFit/>
          </a:bodyPr>
          <a:lstStyle/>
          <a:p>
            <a:r>
              <a:rPr lang="en-US" sz="3200" b="1" u="sng" dirty="0"/>
              <a:t>BEFORE</a:t>
            </a:r>
            <a:r>
              <a:rPr lang="en-US" sz="3200" dirty="0"/>
              <a:t> </a:t>
            </a:r>
            <a:endParaRPr lang="en-US" dirty="0"/>
          </a:p>
        </p:txBody>
      </p:sp>
      <p:sp>
        <p:nvSpPr>
          <p:cNvPr id="2" name="TextBox 1">
            <a:extLst>
              <a:ext uri="{FF2B5EF4-FFF2-40B4-BE49-F238E27FC236}">
                <a16:creationId xmlns:a16="http://schemas.microsoft.com/office/drawing/2014/main" id="{B37EA9B8-77E8-B4DB-16B5-E1F1437FE425}"/>
              </a:ext>
            </a:extLst>
          </p:cNvPr>
          <p:cNvSpPr txBox="1"/>
          <p:nvPr/>
        </p:nvSpPr>
        <p:spPr>
          <a:xfrm>
            <a:off x="8239433" y="580287"/>
            <a:ext cx="1288025" cy="584775"/>
          </a:xfrm>
          <a:prstGeom prst="rect">
            <a:avLst/>
          </a:prstGeom>
          <a:noFill/>
        </p:spPr>
        <p:txBody>
          <a:bodyPr wrap="square" rtlCol="0">
            <a:spAutoFit/>
          </a:bodyPr>
          <a:lstStyle/>
          <a:p>
            <a:r>
              <a:rPr lang="en-US" sz="3200" b="1" u="sng" dirty="0"/>
              <a:t>AFTER </a:t>
            </a:r>
          </a:p>
        </p:txBody>
      </p:sp>
      <p:sp>
        <p:nvSpPr>
          <p:cNvPr id="3" name="TextBox 2">
            <a:extLst>
              <a:ext uri="{FF2B5EF4-FFF2-40B4-BE49-F238E27FC236}">
                <a16:creationId xmlns:a16="http://schemas.microsoft.com/office/drawing/2014/main" id="{5B48CC4B-7F20-C628-421A-44EB5B5D420A}"/>
              </a:ext>
            </a:extLst>
          </p:cNvPr>
          <p:cNvSpPr txBox="1"/>
          <p:nvPr/>
        </p:nvSpPr>
        <p:spPr>
          <a:xfrm>
            <a:off x="4339438" y="161378"/>
            <a:ext cx="4129549" cy="461665"/>
          </a:xfrm>
          <a:prstGeom prst="rect">
            <a:avLst/>
          </a:prstGeom>
          <a:noFill/>
        </p:spPr>
        <p:txBody>
          <a:bodyPr wrap="square" rtlCol="0">
            <a:spAutoFit/>
          </a:bodyPr>
          <a:lstStyle/>
          <a:p>
            <a:r>
              <a:rPr lang="en-US" sz="2400" b="1" u="sng" dirty="0">
                <a:solidFill>
                  <a:schemeClr val="accent3"/>
                </a:solidFill>
              </a:rPr>
              <a:t>CONFUSION MATRIX </a:t>
            </a:r>
          </a:p>
        </p:txBody>
      </p:sp>
    </p:spTree>
    <p:extLst>
      <p:ext uri="{BB962C8B-B14F-4D97-AF65-F5344CB8AC3E}">
        <p14:creationId xmlns:p14="http://schemas.microsoft.com/office/powerpoint/2010/main" val="3823208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40C83871-F259-00CC-2929-B62D708B080A}"/>
              </a:ext>
            </a:extLst>
          </p:cNvPr>
          <p:cNvGraphicFramePr>
            <a:graphicFrameLocks noGrp="1"/>
          </p:cNvGraphicFramePr>
          <p:nvPr>
            <p:ph idx="1"/>
            <p:extLst>
              <p:ext uri="{D42A27DB-BD31-4B8C-83A1-F6EECF244321}">
                <p14:modId xmlns:p14="http://schemas.microsoft.com/office/powerpoint/2010/main" val="2882639792"/>
              </p:ext>
            </p:extLst>
          </p:nvPr>
        </p:nvGraphicFramePr>
        <p:xfrm>
          <a:off x="619433" y="1248697"/>
          <a:ext cx="11120284" cy="5134436"/>
        </p:xfrm>
        <a:graphic>
          <a:graphicData uri="http://schemas.openxmlformats.org/drawingml/2006/table">
            <a:tbl>
              <a:tblPr firstRow="1" bandRow="1">
                <a:tableStyleId>{8799B23B-EC83-4686-B30A-512413B5E67A}</a:tableStyleId>
              </a:tblPr>
              <a:tblGrid>
                <a:gridCol w="1498866">
                  <a:extLst>
                    <a:ext uri="{9D8B030D-6E8A-4147-A177-3AD203B41FA5}">
                      <a16:colId xmlns:a16="http://schemas.microsoft.com/office/drawing/2014/main" val="1684138444"/>
                    </a:ext>
                  </a:extLst>
                </a:gridCol>
                <a:gridCol w="4244025">
                  <a:extLst>
                    <a:ext uri="{9D8B030D-6E8A-4147-A177-3AD203B41FA5}">
                      <a16:colId xmlns:a16="http://schemas.microsoft.com/office/drawing/2014/main" val="2022964698"/>
                    </a:ext>
                  </a:extLst>
                </a:gridCol>
                <a:gridCol w="1432923">
                  <a:extLst>
                    <a:ext uri="{9D8B030D-6E8A-4147-A177-3AD203B41FA5}">
                      <a16:colId xmlns:a16="http://schemas.microsoft.com/office/drawing/2014/main" val="4166782706"/>
                    </a:ext>
                  </a:extLst>
                </a:gridCol>
                <a:gridCol w="413002">
                  <a:extLst>
                    <a:ext uri="{9D8B030D-6E8A-4147-A177-3AD203B41FA5}">
                      <a16:colId xmlns:a16="http://schemas.microsoft.com/office/drawing/2014/main" val="2191115491"/>
                    </a:ext>
                  </a:extLst>
                </a:gridCol>
                <a:gridCol w="413002">
                  <a:extLst>
                    <a:ext uri="{9D8B030D-6E8A-4147-A177-3AD203B41FA5}">
                      <a16:colId xmlns:a16="http://schemas.microsoft.com/office/drawing/2014/main" val="1742787847"/>
                    </a:ext>
                  </a:extLst>
                </a:gridCol>
                <a:gridCol w="413002">
                  <a:extLst>
                    <a:ext uri="{9D8B030D-6E8A-4147-A177-3AD203B41FA5}">
                      <a16:colId xmlns:a16="http://schemas.microsoft.com/office/drawing/2014/main" val="604532364"/>
                    </a:ext>
                  </a:extLst>
                </a:gridCol>
                <a:gridCol w="413002">
                  <a:extLst>
                    <a:ext uri="{9D8B030D-6E8A-4147-A177-3AD203B41FA5}">
                      <a16:colId xmlns:a16="http://schemas.microsoft.com/office/drawing/2014/main" val="4279977488"/>
                    </a:ext>
                  </a:extLst>
                </a:gridCol>
                <a:gridCol w="413002">
                  <a:extLst>
                    <a:ext uri="{9D8B030D-6E8A-4147-A177-3AD203B41FA5}">
                      <a16:colId xmlns:a16="http://schemas.microsoft.com/office/drawing/2014/main" val="609465101"/>
                    </a:ext>
                  </a:extLst>
                </a:gridCol>
                <a:gridCol w="413002">
                  <a:extLst>
                    <a:ext uri="{9D8B030D-6E8A-4147-A177-3AD203B41FA5}">
                      <a16:colId xmlns:a16="http://schemas.microsoft.com/office/drawing/2014/main" val="2466573750"/>
                    </a:ext>
                  </a:extLst>
                </a:gridCol>
                <a:gridCol w="413002">
                  <a:extLst>
                    <a:ext uri="{9D8B030D-6E8A-4147-A177-3AD203B41FA5}">
                      <a16:colId xmlns:a16="http://schemas.microsoft.com/office/drawing/2014/main" val="3089689500"/>
                    </a:ext>
                  </a:extLst>
                </a:gridCol>
                <a:gridCol w="413002">
                  <a:extLst>
                    <a:ext uri="{9D8B030D-6E8A-4147-A177-3AD203B41FA5}">
                      <a16:colId xmlns:a16="http://schemas.microsoft.com/office/drawing/2014/main" val="986211318"/>
                    </a:ext>
                  </a:extLst>
                </a:gridCol>
                <a:gridCol w="413002">
                  <a:extLst>
                    <a:ext uri="{9D8B030D-6E8A-4147-A177-3AD203B41FA5}">
                      <a16:colId xmlns:a16="http://schemas.microsoft.com/office/drawing/2014/main" val="22117754"/>
                    </a:ext>
                  </a:extLst>
                </a:gridCol>
                <a:gridCol w="52086">
                  <a:extLst>
                    <a:ext uri="{9D8B030D-6E8A-4147-A177-3AD203B41FA5}">
                      <a16:colId xmlns:a16="http://schemas.microsoft.com/office/drawing/2014/main" val="3465301839"/>
                    </a:ext>
                  </a:extLst>
                </a:gridCol>
                <a:gridCol w="175366">
                  <a:extLst>
                    <a:ext uri="{9D8B030D-6E8A-4147-A177-3AD203B41FA5}">
                      <a16:colId xmlns:a16="http://schemas.microsoft.com/office/drawing/2014/main" val="767723234"/>
                    </a:ext>
                  </a:extLst>
                </a:gridCol>
              </a:tblGrid>
              <a:tr h="467377">
                <a:tc>
                  <a:txBody>
                    <a:bodyPr/>
                    <a:lstStyle/>
                    <a:p>
                      <a:pPr algn="l" fontAlgn="b"/>
                      <a:r>
                        <a:rPr lang="en-US" sz="1700" b="0" u="none" strike="noStrike" dirty="0">
                          <a:solidFill>
                            <a:srgbClr val="000000"/>
                          </a:solidFill>
                          <a:effectLst/>
                        </a:rPr>
                        <a:t>Issue</a:t>
                      </a:r>
                      <a:endParaRPr lang="en-US" sz="2700" b="0" i="0" u="none" strike="noStrike" dirty="0">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Description</a:t>
                      </a:r>
                      <a:endParaRPr lang="en-US" sz="2700" b="0" i="0" u="none" strike="noStrike">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Solution</a:t>
                      </a:r>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dirty="0">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extLst>
                  <a:ext uri="{0D108BD9-81ED-4DB2-BD59-A6C34878D82A}">
                    <a16:rowId xmlns:a16="http://schemas.microsoft.com/office/drawing/2014/main" val="2416769253"/>
                  </a:ext>
                </a:extLst>
              </a:tr>
              <a:tr h="1058006">
                <a:tc>
                  <a:txBody>
                    <a:bodyPr/>
                    <a:lstStyle/>
                    <a:p>
                      <a:pPr algn="l" fontAlgn="b"/>
                      <a:r>
                        <a:rPr lang="en-US" sz="1700" b="0" u="none" strike="noStrike">
                          <a:solidFill>
                            <a:srgbClr val="000000"/>
                          </a:solidFill>
                          <a:effectLst/>
                        </a:rPr>
                        <a:t>Class Imbalance</a:t>
                      </a:r>
                      <a:endParaRPr lang="en-US" sz="2700" b="0" i="0" u="none" strike="noStrike">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There are significantly more 'Not DR' images compared to 'DR' images, leading to bias in predictions.</a:t>
                      </a:r>
                      <a:endParaRPr lang="en-US" sz="2700" b="0" i="0" u="none" strike="noStrike">
                        <a:effectLst/>
                        <a:latin typeface="Arial" panose="020B0604020202020204" pitchFamily="34" charset="0"/>
                      </a:endParaRPr>
                    </a:p>
                  </a:txBody>
                  <a:tcPr marL="11415" marR="11415" marT="11415" marB="0" anchor="b"/>
                </a:tc>
                <a:tc gridSpan="10">
                  <a:txBody>
                    <a:bodyPr/>
                    <a:lstStyle/>
                    <a:p>
                      <a:pPr algn="l" fontAlgn="b"/>
                      <a:r>
                        <a:rPr lang="en-US" sz="1700" b="0" u="none" strike="noStrike">
                          <a:solidFill>
                            <a:srgbClr val="000000"/>
                          </a:solidFill>
                          <a:effectLst/>
                        </a:rPr>
                        <a:t>Use class weighting, oversampling (SMOTE), undersampling, or data augmentation for the minority class.</a:t>
                      </a:r>
                      <a:endParaRPr lang="en-US" sz="2700" b="0" i="0" u="none" strike="noStrike">
                        <a:effectLst/>
                        <a:latin typeface="Arial" panose="020B0604020202020204" pitchFamily="34" charset="0"/>
                      </a:endParaRPr>
                    </a:p>
                  </a:txBody>
                  <a:tcPr marL="136981" marR="136981" marT="68490" marB="6849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extLst>
                  <a:ext uri="{0D108BD9-81ED-4DB2-BD59-A6C34878D82A}">
                    <a16:rowId xmlns:a16="http://schemas.microsoft.com/office/drawing/2014/main" val="1142544588"/>
                  </a:ext>
                </a:extLst>
              </a:tr>
              <a:tr h="1206137">
                <a:tc>
                  <a:txBody>
                    <a:bodyPr/>
                    <a:lstStyle/>
                    <a:p>
                      <a:pPr algn="l" fontAlgn="b"/>
                      <a:r>
                        <a:rPr lang="en-US" sz="1700" b="0" u="none" strike="noStrike">
                          <a:solidFill>
                            <a:srgbClr val="000000"/>
                          </a:solidFill>
                          <a:effectLst/>
                        </a:rPr>
                        <a:t>Overfitting</a:t>
                      </a:r>
                      <a:endParaRPr lang="en-US" sz="2700" b="0" i="0" u="none" strike="noStrike">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The model shows signs of overfitting, performing well on training data but struggling to generalize to validation data.</a:t>
                      </a:r>
                      <a:endParaRPr lang="en-US" sz="2700" b="0" i="0" u="none" strike="noStrike">
                        <a:effectLst/>
                        <a:latin typeface="Arial" panose="020B0604020202020204" pitchFamily="34" charset="0"/>
                      </a:endParaRPr>
                    </a:p>
                  </a:txBody>
                  <a:tcPr marL="11415" marR="11415" marT="11415" marB="0" anchor="b"/>
                </a:tc>
                <a:tc gridSpan="10">
                  <a:txBody>
                    <a:bodyPr/>
                    <a:lstStyle/>
                    <a:p>
                      <a:pPr algn="l" fontAlgn="b"/>
                      <a:r>
                        <a:rPr lang="en-US" sz="1700" b="0" u="none" strike="noStrike">
                          <a:solidFill>
                            <a:srgbClr val="000000"/>
                          </a:solidFill>
                          <a:effectLst/>
                        </a:rPr>
                        <a:t>Implement regularization (e.g., Dropout), use early stopping, fine-tune learning rates, or freeze more layers.</a:t>
                      </a:r>
                      <a:endParaRPr lang="en-US" sz="2700" b="0" i="0" u="none" strike="noStrike">
                        <a:effectLst/>
                        <a:latin typeface="Arial" panose="020B0604020202020204" pitchFamily="34" charset="0"/>
                      </a:endParaRPr>
                    </a:p>
                  </a:txBody>
                  <a:tcPr marL="136981" marR="136981" marT="68490" marB="6849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extLst>
                  <a:ext uri="{0D108BD9-81ED-4DB2-BD59-A6C34878D82A}">
                    <a16:rowId xmlns:a16="http://schemas.microsoft.com/office/drawing/2014/main" val="675140426"/>
                  </a:ext>
                </a:extLst>
              </a:tr>
              <a:tr h="1058006">
                <a:tc>
                  <a:txBody>
                    <a:bodyPr/>
                    <a:lstStyle/>
                    <a:p>
                      <a:pPr algn="l" fontAlgn="b"/>
                      <a:r>
                        <a:rPr lang="en-US" sz="1700" b="0" u="none" strike="noStrike">
                          <a:solidFill>
                            <a:srgbClr val="000000"/>
                          </a:solidFill>
                          <a:effectLst/>
                        </a:rPr>
                        <a:t>Limited Dataset Size</a:t>
                      </a:r>
                      <a:endParaRPr lang="en-US" sz="2700" b="0" i="0" u="none" strike="noStrike">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The dataset may be too small to fully train a complex model like InceptionV3, leading to poor generalization.</a:t>
                      </a:r>
                      <a:endParaRPr lang="en-US" sz="2700" b="0" i="0" u="none" strike="noStrike">
                        <a:effectLst/>
                        <a:latin typeface="Arial" panose="020B0604020202020204" pitchFamily="34" charset="0"/>
                      </a:endParaRPr>
                    </a:p>
                  </a:txBody>
                  <a:tcPr marL="11415" marR="11415" marT="11415" marB="0" anchor="b"/>
                </a:tc>
                <a:tc gridSpan="10">
                  <a:txBody>
                    <a:bodyPr/>
                    <a:lstStyle/>
                    <a:p>
                      <a:pPr algn="l" fontAlgn="b"/>
                      <a:r>
                        <a:rPr lang="en-US" sz="1700" b="0" u="none" strike="noStrike">
                          <a:solidFill>
                            <a:srgbClr val="000000"/>
                          </a:solidFill>
                          <a:effectLst/>
                        </a:rPr>
                        <a:t>Apply data augmentation techniques, use transfer learning, or source pre-trained models on medical datasets.</a:t>
                      </a:r>
                      <a:endParaRPr lang="en-US" sz="2700" b="0" i="0" u="none" strike="noStrike">
                        <a:effectLst/>
                        <a:latin typeface="Arial" panose="020B0604020202020204" pitchFamily="34" charset="0"/>
                      </a:endParaRPr>
                    </a:p>
                  </a:txBody>
                  <a:tcPr marL="136981" marR="136981" marT="68490" marB="6849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700" b="0" i="0" u="none" strike="noStrike">
                        <a:effectLst/>
                        <a:latin typeface="Arial" panose="020B0604020202020204" pitchFamily="34" charset="0"/>
                      </a:endParaRPr>
                    </a:p>
                  </a:txBody>
                  <a:tcPr marL="11415" marR="11415" marT="11415" marB="0" anchor="b"/>
                </a:tc>
                <a:tc>
                  <a:txBody>
                    <a:bodyPr/>
                    <a:lstStyle/>
                    <a:p>
                      <a:pPr algn="l" fontAlgn="b"/>
                      <a:endParaRPr lang="en-US" sz="2700" b="0" i="0" u="none" strike="noStrike">
                        <a:effectLst/>
                        <a:latin typeface="Arial" panose="020B0604020202020204" pitchFamily="34" charset="0"/>
                      </a:endParaRPr>
                    </a:p>
                  </a:txBody>
                  <a:tcPr marL="11415" marR="11415" marT="11415" marB="0" anchor="b"/>
                </a:tc>
                <a:extLst>
                  <a:ext uri="{0D108BD9-81ED-4DB2-BD59-A6C34878D82A}">
                    <a16:rowId xmlns:a16="http://schemas.microsoft.com/office/drawing/2014/main" val="2671690747"/>
                  </a:ext>
                </a:extLst>
              </a:tr>
              <a:tr h="1344910">
                <a:tc>
                  <a:txBody>
                    <a:bodyPr/>
                    <a:lstStyle/>
                    <a:p>
                      <a:pPr algn="l" fontAlgn="b"/>
                      <a:r>
                        <a:rPr lang="en-US" sz="1700" b="0" u="none" strike="noStrike">
                          <a:solidFill>
                            <a:srgbClr val="000000"/>
                          </a:solidFill>
                          <a:effectLst/>
                        </a:rPr>
                        <a:t>Low Precision and Recall for DR Class</a:t>
                      </a:r>
                      <a:endParaRPr lang="en-US" sz="2700" b="0" i="0" u="none" strike="noStrike">
                        <a:effectLst/>
                        <a:latin typeface="Arial" panose="020B0604020202020204" pitchFamily="34" charset="0"/>
                      </a:endParaRPr>
                    </a:p>
                  </a:txBody>
                  <a:tcPr marL="11415" marR="11415" marT="11415" marB="0" anchor="b"/>
                </a:tc>
                <a:tc>
                  <a:txBody>
                    <a:bodyPr/>
                    <a:lstStyle/>
                    <a:p>
                      <a:pPr algn="l" fontAlgn="b"/>
                      <a:r>
                        <a:rPr lang="en-US" sz="1700" b="0" u="none" strike="noStrike">
                          <a:solidFill>
                            <a:srgbClr val="000000"/>
                          </a:solidFill>
                          <a:effectLst/>
                        </a:rPr>
                        <a:t>Low precision and recall values for the DR class indicate the model's struggle to identify diabetic retinopathy cases.</a:t>
                      </a:r>
                      <a:endParaRPr lang="en-US" sz="2700" b="0" i="0" u="none" strike="noStrike">
                        <a:effectLst/>
                        <a:latin typeface="Arial" panose="020B0604020202020204" pitchFamily="34" charset="0"/>
                      </a:endParaRPr>
                    </a:p>
                  </a:txBody>
                  <a:tcPr marL="11415" marR="11415" marT="11415" marB="0" anchor="b"/>
                </a:tc>
                <a:tc gridSpan="12">
                  <a:txBody>
                    <a:bodyPr/>
                    <a:lstStyle/>
                    <a:p>
                      <a:pPr algn="l" fontAlgn="b"/>
                      <a:r>
                        <a:rPr lang="en-US" sz="1700" b="0" u="none" strike="noStrike" dirty="0">
                          <a:solidFill>
                            <a:srgbClr val="000000"/>
                          </a:solidFill>
                          <a:effectLst/>
                        </a:rPr>
                        <a:t>Use class weighting, experiment with thresholds, and consider different loss functions (e.g., focal loss) to improve precision and recall.</a:t>
                      </a:r>
                      <a:endParaRPr lang="en-US" sz="2700" b="0" i="0" u="none" strike="noStrike" dirty="0">
                        <a:effectLst/>
                        <a:latin typeface="Arial" panose="020B0604020202020204" pitchFamily="34" charset="0"/>
                      </a:endParaRPr>
                    </a:p>
                  </a:txBody>
                  <a:tcPr marL="136981" marR="136981" marT="68490" marB="6849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0964515"/>
                  </a:ext>
                </a:extLst>
              </a:tr>
            </a:tbl>
          </a:graphicData>
        </a:graphic>
      </p:graphicFrame>
      <p:sp>
        <p:nvSpPr>
          <p:cNvPr id="5" name="TextBox 4">
            <a:extLst>
              <a:ext uri="{FF2B5EF4-FFF2-40B4-BE49-F238E27FC236}">
                <a16:creationId xmlns:a16="http://schemas.microsoft.com/office/drawing/2014/main" id="{1B2716EE-B8BE-20F7-0756-8EB448CD351B}"/>
              </a:ext>
            </a:extLst>
          </p:cNvPr>
          <p:cNvSpPr txBox="1"/>
          <p:nvPr/>
        </p:nvSpPr>
        <p:spPr>
          <a:xfrm>
            <a:off x="841248" y="511277"/>
            <a:ext cx="4104378" cy="523220"/>
          </a:xfrm>
          <a:prstGeom prst="rect">
            <a:avLst/>
          </a:prstGeom>
          <a:noFill/>
        </p:spPr>
        <p:txBody>
          <a:bodyPr wrap="square" rtlCol="0">
            <a:spAutoFit/>
          </a:bodyPr>
          <a:lstStyle/>
          <a:p>
            <a:r>
              <a:rPr lang="en-US" sz="2800" b="1" u="sng" dirty="0"/>
              <a:t>PROBLEMS WITH THIS?! </a:t>
            </a:r>
          </a:p>
        </p:txBody>
      </p:sp>
    </p:spTree>
    <p:extLst>
      <p:ext uri="{BB962C8B-B14F-4D97-AF65-F5344CB8AC3E}">
        <p14:creationId xmlns:p14="http://schemas.microsoft.com/office/powerpoint/2010/main" val="3161095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6023-D0DF-896B-CD01-354602F052EA}"/>
              </a:ext>
            </a:extLst>
          </p:cNvPr>
          <p:cNvSpPr>
            <a:spLocks noGrp="1"/>
          </p:cNvSpPr>
          <p:nvPr>
            <p:ph type="title"/>
          </p:nvPr>
        </p:nvSpPr>
        <p:spPr>
          <a:xfrm>
            <a:off x="419100" y="566008"/>
            <a:ext cx="11353800" cy="315912"/>
          </a:xfrm>
        </p:spPr>
        <p:txBody>
          <a:bodyPr>
            <a:normAutofit fontScale="90000"/>
          </a:bodyPr>
          <a:lstStyle/>
          <a:p>
            <a:r>
              <a:rPr lang="en-US" b="1" u="sng" dirty="0"/>
              <a:t>FUTURE CONSIDERATIONS I WANT TO MAKE - </a:t>
            </a:r>
          </a:p>
        </p:txBody>
      </p:sp>
      <p:sp>
        <p:nvSpPr>
          <p:cNvPr id="4" name="Rectangle 1">
            <a:extLst>
              <a:ext uri="{FF2B5EF4-FFF2-40B4-BE49-F238E27FC236}">
                <a16:creationId xmlns:a16="http://schemas.microsoft.com/office/drawing/2014/main" id="{BA93583A-A7A9-4AEE-3CB0-4C017E8765D1}"/>
              </a:ext>
            </a:extLst>
          </p:cNvPr>
          <p:cNvSpPr>
            <a:spLocks noGrp="1" noChangeArrowheads="1"/>
          </p:cNvSpPr>
          <p:nvPr>
            <p:ph idx="1"/>
          </p:nvPr>
        </p:nvSpPr>
        <p:spPr bwMode="auto">
          <a:xfrm>
            <a:off x="326924" y="3522810"/>
            <a:ext cx="891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0F7E005F-559B-8D6B-7DA3-D18FF3C706A0}"/>
              </a:ext>
            </a:extLst>
          </p:cNvPr>
          <p:cNvSpPr>
            <a:spLocks noChangeArrowheads="1"/>
          </p:cNvSpPr>
          <p:nvPr/>
        </p:nvSpPr>
        <p:spPr bwMode="auto">
          <a:xfrm>
            <a:off x="216310" y="1068733"/>
            <a:ext cx="11169445"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1. Creating a Webpage for Image Prediction: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D</a:t>
            </a:r>
            <a:r>
              <a:rPr kumimoji="0" lang="en-US" altLang="en-US" sz="2400" b="0" i="0" u="none" strike="noStrike" cap="none" normalizeH="0" baseline="0" dirty="0">
                <a:ln>
                  <a:noFill/>
                </a:ln>
                <a:solidFill>
                  <a:schemeClr val="tx1"/>
                </a:solidFill>
                <a:effectLst/>
                <a:latin typeface="Arial" panose="020B0604020202020204" pitchFamily="34" charset="0"/>
              </a:rPr>
              <a:t>evelop a webpage using HTML and JavaScript for image uploads.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U</a:t>
            </a:r>
            <a:r>
              <a:rPr kumimoji="0" lang="en-US" altLang="en-US" sz="2400" b="0" i="0" u="none" strike="noStrike" cap="none" normalizeH="0" baseline="0" dirty="0">
                <a:ln>
                  <a:noFill/>
                </a:ln>
                <a:solidFill>
                  <a:schemeClr val="tx1"/>
                </a:solidFill>
                <a:effectLst/>
                <a:latin typeface="Arial" panose="020B0604020202020204" pitchFamily="34" charset="0"/>
              </a:rPr>
              <a:t>se Flask or Django to load the model in the back-end and perform predictions.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D</a:t>
            </a:r>
            <a:r>
              <a:rPr kumimoji="0" lang="en-US" altLang="en-US" sz="2400" b="0" i="0" u="none" strike="noStrike" cap="none" normalizeH="0" baseline="0" dirty="0">
                <a:ln>
                  <a:noFill/>
                </a:ln>
                <a:solidFill>
                  <a:schemeClr val="tx1"/>
                </a:solidFill>
                <a:effectLst/>
                <a:latin typeface="Arial" panose="020B0604020202020204" pitchFamily="34" charset="0"/>
              </a:rPr>
              <a:t>eploy the webpage on a platform like Heroku to make the prediction tool accessible online.</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2.Testing Different Models for Accuracy Comparison: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E</a:t>
            </a:r>
            <a:r>
              <a:rPr kumimoji="0" lang="en-US" altLang="en-US" sz="2400" b="0" i="0" u="none" strike="noStrike" cap="none" normalizeH="0" baseline="0" dirty="0">
                <a:ln>
                  <a:noFill/>
                </a:ln>
                <a:solidFill>
                  <a:schemeClr val="tx1"/>
                </a:solidFill>
                <a:effectLst/>
                <a:latin typeface="Arial" panose="020B0604020202020204" pitchFamily="34" charset="0"/>
              </a:rPr>
              <a:t>xplore other pre-trained models like ResNet50, </a:t>
            </a:r>
            <a:r>
              <a:rPr kumimoji="0" lang="en-US" altLang="en-US" sz="2400" b="0" i="0" u="none" strike="noStrike" cap="none" normalizeH="0" baseline="0" dirty="0" err="1">
                <a:ln>
                  <a:noFill/>
                </a:ln>
                <a:solidFill>
                  <a:schemeClr val="tx1"/>
                </a:solidFill>
                <a:effectLst/>
                <a:latin typeface="Arial" panose="020B0604020202020204" pitchFamily="34" charset="0"/>
              </a:rPr>
              <a:t>EfficientNet</a:t>
            </a:r>
            <a:r>
              <a:rPr kumimoji="0" lang="en-US" altLang="en-US" sz="2400" b="0" i="0" u="none" strike="noStrike" cap="none" normalizeH="0" baseline="0" dirty="0">
                <a:ln>
                  <a:noFill/>
                </a:ln>
                <a:solidFill>
                  <a:schemeClr val="tx1"/>
                </a:solidFill>
                <a:effectLst/>
                <a:latin typeface="Arial" panose="020B0604020202020204" pitchFamily="34" charset="0"/>
              </a:rPr>
              <a:t>, and </a:t>
            </a:r>
            <a:r>
              <a:rPr kumimoji="0" lang="en-US" altLang="en-US" sz="2400" b="0" i="0" u="none" strike="noStrike" cap="none" normalizeH="0" baseline="0" dirty="0" err="1">
                <a:ln>
                  <a:noFill/>
                </a:ln>
                <a:solidFill>
                  <a:schemeClr val="tx1"/>
                </a:solidFill>
                <a:effectLst/>
                <a:latin typeface="Arial" panose="020B0604020202020204" pitchFamily="34" charset="0"/>
              </a:rPr>
              <a:t>DenseNet</a:t>
            </a:r>
            <a:r>
              <a:rPr kumimoji="0" lang="en-US" altLang="en-US" sz="2400" b="0" i="0" u="none" strike="noStrike" cap="none" normalizeH="0" baseline="0" dirty="0">
                <a:ln>
                  <a:noFill/>
                </a:ln>
                <a:solidFill>
                  <a:schemeClr val="tx1"/>
                </a:solidFill>
                <a:effectLst/>
                <a:latin typeface="Arial" panose="020B0604020202020204" pitchFamily="34" charset="0"/>
              </a:rPr>
              <a:t> for comparison.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F</a:t>
            </a:r>
            <a:r>
              <a:rPr kumimoji="0" lang="en-US" altLang="en-US" sz="2400" b="0" i="0" u="none" strike="noStrike" cap="none" normalizeH="0" baseline="0" dirty="0">
                <a:ln>
                  <a:noFill/>
                </a:ln>
                <a:solidFill>
                  <a:schemeClr val="tx1"/>
                </a:solidFill>
                <a:effectLst/>
                <a:latin typeface="Arial" panose="020B0604020202020204" pitchFamily="34" charset="0"/>
              </a:rPr>
              <a:t>ine-tune these models and evaluate their accuracies using metrics like Confusion Matrix and AUC-ROC.</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Arial" panose="020B0604020202020204" pitchFamily="34" charset="0"/>
              </a:rPr>
              <a:t>C</a:t>
            </a:r>
            <a:r>
              <a:rPr kumimoji="0" lang="en-US" altLang="en-US" sz="2400" b="0" i="0" u="none" strike="noStrike" cap="none" normalizeH="0" baseline="0" dirty="0">
                <a:ln>
                  <a:noFill/>
                </a:ln>
                <a:solidFill>
                  <a:schemeClr val="tx1"/>
                </a:solidFill>
                <a:effectLst/>
                <a:latin typeface="Arial" panose="020B0604020202020204" pitchFamily="34" charset="0"/>
              </a:rPr>
              <a:t>ompare the performance of these models to determine the most suitable one for diabetic retinopathy classification.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4628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EF93-B7D9-5E76-1283-E2BB28B93769}"/>
              </a:ext>
            </a:extLst>
          </p:cNvPr>
          <p:cNvSpPr>
            <a:spLocks noGrp="1"/>
          </p:cNvSpPr>
          <p:nvPr>
            <p:ph type="title"/>
          </p:nvPr>
        </p:nvSpPr>
        <p:spPr>
          <a:xfrm>
            <a:off x="7256208" y="0"/>
            <a:ext cx="5004618" cy="3607071"/>
          </a:xfrm>
        </p:spPr>
        <p:txBody>
          <a:bodyPr vert="horz" lIns="91440" tIns="45720" rIns="91440" bIns="45720" rtlCol="0" anchor="ctr">
            <a:normAutofit/>
          </a:bodyPr>
          <a:lstStyle/>
          <a:p>
            <a:pPr algn="ctr">
              <a:lnSpc>
                <a:spcPct val="90000"/>
              </a:lnSpc>
            </a:pPr>
            <a:r>
              <a:rPr lang="en-US" sz="4100" dirty="0">
                <a:latin typeface="Baskerville Old Face" panose="02020602080505020303" pitchFamily="18" charset="0"/>
              </a:rPr>
              <a:t>Detecting Diabetic Retinopathy with InceptionV3 CNN</a:t>
            </a:r>
          </a:p>
        </p:txBody>
      </p:sp>
      <p:pic>
        <p:nvPicPr>
          <p:cNvPr id="5" name="Content Placeholder 4" descr="A close-up of a red eyeball&#10;&#10;Description automatically generated">
            <a:extLst>
              <a:ext uri="{FF2B5EF4-FFF2-40B4-BE49-F238E27FC236}">
                <a16:creationId xmlns:a16="http://schemas.microsoft.com/office/drawing/2014/main" id="{B6F687B5-78F8-6ED8-CD91-3A8D0176AD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263" r="-1" b="7920"/>
          <a:stretch/>
        </p:blipFill>
        <p:spPr>
          <a:xfrm>
            <a:off x="812329" y="597925"/>
            <a:ext cx="6713281" cy="5425420"/>
          </a:xfrm>
          <a:prstGeom prst="rect">
            <a:avLst/>
          </a:prstGeom>
        </p:spPr>
      </p:pic>
      <p:sp>
        <p:nvSpPr>
          <p:cNvPr id="3" name="TextBox 2">
            <a:extLst>
              <a:ext uri="{FF2B5EF4-FFF2-40B4-BE49-F238E27FC236}">
                <a16:creationId xmlns:a16="http://schemas.microsoft.com/office/drawing/2014/main" id="{07948880-9354-B35E-6890-1B8B5CC0D0B3}"/>
              </a:ext>
            </a:extLst>
          </p:cNvPr>
          <p:cNvSpPr txBox="1"/>
          <p:nvPr/>
        </p:nvSpPr>
        <p:spPr>
          <a:xfrm>
            <a:off x="7936598" y="3916910"/>
            <a:ext cx="3991897" cy="1477328"/>
          </a:xfrm>
          <a:prstGeom prst="rect">
            <a:avLst/>
          </a:prstGeom>
          <a:noFill/>
        </p:spPr>
        <p:txBody>
          <a:bodyPr wrap="square" rtlCol="0">
            <a:spAutoFit/>
          </a:bodyPr>
          <a:lstStyle/>
          <a:p>
            <a:r>
              <a:rPr lang="en-US" dirty="0"/>
              <a:t>The primary aim of this project is to </a:t>
            </a:r>
            <a:r>
              <a:rPr lang="en-US" b="1" dirty="0"/>
              <a:t>classify retinal images into the presence or absence of Diabetic Retinopathy (DR)</a:t>
            </a:r>
            <a:r>
              <a:rPr lang="en-US" dirty="0"/>
              <a:t> using the </a:t>
            </a:r>
            <a:r>
              <a:rPr lang="en-US" b="1" dirty="0"/>
              <a:t>InceptionV3 Convolutional Neural Network (CNN)</a:t>
            </a:r>
            <a:r>
              <a:rPr lang="en-US" dirty="0"/>
              <a:t> architecture.</a:t>
            </a:r>
          </a:p>
        </p:txBody>
      </p:sp>
    </p:spTree>
    <p:extLst>
      <p:ext uri="{BB962C8B-B14F-4D97-AF65-F5344CB8AC3E}">
        <p14:creationId xmlns:p14="http://schemas.microsoft.com/office/powerpoint/2010/main" val="129573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6C66F-D2EE-F71F-E806-BE0BCC631A5E}"/>
              </a:ext>
            </a:extLst>
          </p:cNvPr>
          <p:cNvSpPr>
            <a:spLocks noGrp="1"/>
          </p:cNvSpPr>
          <p:nvPr>
            <p:ph type="title"/>
          </p:nvPr>
        </p:nvSpPr>
        <p:spPr>
          <a:xfrm>
            <a:off x="867697" y="1712145"/>
            <a:ext cx="7066935" cy="441120"/>
          </a:xfrm>
        </p:spPr>
        <p:txBody>
          <a:bodyPr>
            <a:normAutofit fontScale="90000"/>
          </a:bodyPr>
          <a:lstStyle/>
          <a:p>
            <a:r>
              <a:rPr lang="en-US" b="1" u="sng" dirty="0"/>
              <a:t>REFERENCES - </a:t>
            </a:r>
          </a:p>
        </p:txBody>
      </p:sp>
      <p:sp>
        <p:nvSpPr>
          <p:cNvPr id="3" name="Content Placeholder 2">
            <a:extLst>
              <a:ext uri="{FF2B5EF4-FFF2-40B4-BE49-F238E27FC236}">
                <a16:creationId xmlns:a16="http://schemas.microsoft.com/office/drawing/2014/main" id="{90480C44-1CA9-3A90-F835-CA208AE22BBB}"/>
              </a:ext>
            </a:extLst>
          </p:cNvPr>
          <p:cNvSpPr>
            <a:spLocks noGrp="1"/>
          </p:cNvSpPr>
          <p:nvPr>
            <p:ph idx="1"/>
          </p:nvPr>
        </p:nvSpPr>
        <p:spPr>
          <a:xfrm>
            <a:off x="690716" y="2487561"/>
            <a:ext cx="10515600" cy="3020807"/>
          </a:xfrm>
        </p:spPr>
        <p:txBody>
          <a:bodyPr>
            <a:normAutofit/>
          </a:bodyPr>
          <a:lstStyle/>
          <a:p>
            <a:r>
              <a:rPr lang="en-US" dirty="0">
                <a:solidFill>
                  <a:schemeClr val="accent3"/>
                </a:solidFill>
              </a:rPr>
              <a:t>https://physionet.org/content/mbrset/1.0/</a:t>
            </a:r>
          </a:p>
          <a:p>
            <a:r>
              <a:rPr lang="en-US" dirty="0">
                <a:solidFill>
                  <a:schemeClr val="accent3"/>
                </a:solidFill>
                <a:hlinkClick r:id="rId2">
                  <a:extLst>
                    <a:ext uri="{A12FA001-AC4F-418D-AE19-62706E023703}">
                      <ahyp:hlinkClr xmlns:ahyp="http://schemas.microsoft.com/office/drawing/2018/hyperlinkcolor" val="tx"/>
                    </a:ext>
                  </a:extLst>
                </a:hlinkClick>
              </a:rPr>
              <a:t>https://www.medrxiv.org/content/10.1101/2024.02.12.24302676v1.full#sec-31</a:t>
            </a:r>
          </a:p>
          <a:p>
            <a:r>
              <a:rPr lang="en-US" dirty="0">
                <a:solidFill>
                  <a:schemeClr val="accent3"/>
                </a:solidFill>
                <a:hlinkClick r:id="rId2">
                  <a:extLst>
                    <a:ext uri="{A12FA001-AC4F-418D-AE19-62706E023703}">
                      <ahyp:hlinkClr xmlns:ahyp="http://schemas.microsoft.com/office/drawing/2018/hyperlinkcolor" val="tx"/>
                    </a:ext>
                  </a:extLst>
                </a:hlinkClick>
              </a:rPr>
              <a:t>https://www.kaggle.com/datasets/madmaxliu/inceptionv3/code</a:t>
            </a:r>
            <a:endParaRPr lang="en-US" dirty="0">
              <a:solidFill>
                <a:schemeClr val="accent3"/>
              </a:solidFill>
            </a:endParaRPr>
          </a:p>
          <a:p>
            <a:r>
              <a:rPr lang="en-US" dirty="0">
                <a:solidFill>
                  <a:schemeClr val="accent3"/>
                </a:solidFill>
                <a:hlinkClick r:id="rId3">
                  <a:extLst>
                    <a:ext uri="{A12FA001-AC4F-418D-AE19-62706E023703}">
                      <ahyp:hlinkClr xmlns:ahyp="http://schemas.microsoft.com/office/drawing/2018/hyperlinkcolor" val="tx"/>
                    </a:ext>
                  </a:extLst>
                </a:hlinkClick>
              </a:rPr>
              <a:t>https://github.com/rmaphoh/RETFound_MAE</a:t>
            </a:r>
            <a:endParaRPr lang="en-US" dirty="0">
              <a:solidFill>
                <a:schemeClr val="accent3"/>
              </a:solidFill>
            </a:endParaRPr>
          </a:p>
          <a:p>
            <a:r>
              <a:rPr lang="en-US" dirty="0">
                <a:solidFill>
                  <a:schemeClr val="accent3"/>
                </a:solidFill>
                <a:hlinkClick r:id="rId4">
                  <a:extLst>
                    <a:ext uri="{A12FA001-AC4F-418D-AE19-62706E023703}">
                      <ahyp:hlinkClr xmlns:ahyp="http://schemas.microsoft.com/office/drawing/2018/hyperlinkcolor" val="tx"/>
                    </a:ext>
                  </a:extLst>
                </a:hlinkClick>
              </a:rPr>
              <a:t>https://github.com/frankkramer-lab/riadd.aucmedi</a:t>
            </a:r>
            <a:endParaRPr lang="en-US" dirty="0">
              <a:solidFill>
                <a:schemeClr val="accent3"/>
              </a:solidFill>
            </a:endParaRPr>
          </a:p>
          <a:p>
            <a:endParaRPr lang="en-US" dirty="0"/>
          </a:p>
        </p:txBody>
      </p:sp>
    </p:spTree>
    <p:extLst>
      <p:ext uri="{BB962C8B-B14F-4D97-AF65-F5344CB8AC3E}">
        <p14:creationId xmlns:p14="http://schemas.microsoft.com/office/powerpoint/2010/main" val="1745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F7CB5-B780-F39E-1CBD-D0F7C6F437E9}"/>
              </a:ext>
            </a:extLst>
          </p:cNvPr>
          <p:cNvSpPr>
            <a:spLocks noGrp="1"/>
          </p:cNvSpPr>
          <p:nvPr>
            <p:ph type="title"/>
          </p:nvPr>
        </p:nvSpPr>
        <p:spPr>
          <a:xfrm>
            <a:off x="2706329" y="386734"/>
            <a:ext cx="5985387" cy="627933"/>
          </a:xfrm>
        </p:spPr>
        <p:txBody>
          <a:bodyPr>
            <a:normAutofit fontScale="90000"/>
          </a:bodyPr>
          <a:lstStyle/>
          <a:p>
            <a:pPr algn="ctr"/>
            <a:r>
              <a:rPr lang="en-US" b="1" dirty="0">
                <a:highlight>
                  <a:srgbClr val="C0C0C0"/>
                </a:highlight>
              </a:rPr>
              <a:t>DATASET DESCRIPTION </a:t>
            </a:r>
          </a:p>
        </p:txBody>
      </p:sp>
      <p:sp>
        <p:nvSpPr>
          <p:cNvPr id="3" name="Content Placeholder 2">
            <a:extLst>
              <a:ext uri="{FF2B5EF4-FFF2-40B4-BE49-F238E27FC236}">
                <a16:creationId xmlns:a16="http://schemas.microsoft.com/office/drawing/2014/main" id="{1583142B-CB18-F91F-F842-573132B8D96D}"/>
              </a:ext>
            </a:extLst>
          </p:cNvPr>
          <p:cNvSpPr>
            <a:spLocks noGrp="1"/>
          </p:cNvSpPr>
          <p:nvPr>
            <p:ph idx="1"/>
          </p:nvPr>
        </p:nvSpPr>
        <p:spPr>
          <a:xfrm>
            <a:off x="270387" y="1376515"/>
            <a:ext cx="11651225" cy="5379885"/>
          </a:xfrm>
        </p:spPr>
        <p:txBody>
          <a:bodyPr>
            <a:normAutofit lnSpcReduction="10000"/>
          </a:bodyPr>
          <a:lstStyle/>
          <a:p>
            <a:r>
              <a:rPr lang="en-US" sz="2600" dirty="0">
                <a:solidFill>
                  <a:schemeClr val="tx1">
                    <a:lumMod val="95000"/>
                    <a:lumOff val="5000"/>
                  </a:schemeClr>
                </a:solidFill>
                <a:latin typeface="Baskerville Old Face" panose="02020602080505020303" pitchFamily="18" charset="0"/>
              </a:rPr>
              <a:t>The dataset comprises 5164 retinal fundus images from 1291 diabetic patients. It includes a </a:t>
            </a:r>
            <a:r>
              <a:rPr lang="en-US" sz="2600" b="1" dirty="0">
                <a:solidFill>
                  <a:schemeClr val="tx1">
                    <a:lumMod val="95000"/>
                    <a:lumOff val="5000"/>
                  </a:schemeClr>
                </a:solidFill>
                <a:latin typeface="Baskerville Old Face" panose="02020602080505020303" pitchFamily="18" charset="0"/>
              </a:rPr>
              <a:t>comma-delimited metadata file</a:t>
            </a:r>
            <a:r>
              <a:rPr lang="en-US" sz="2600" dirty="0">
                <a:solidFill>
                  <a:schemeClr val="tx1">
                    <a:lumMod val="95000"/>
                    <a:lumOff val="5000"/>
                  </a:schemeClr>
                </a:solidFill>
                <a:latin typeface="Baskerville Old Face" panose="02020602080505020303" pitchFamily="18" charset="0"/>
              </a:rPr>
              <a:t> (labels_mbrset.csv) with detailed patient-level information and associated image labels. The key variables include patient demographics (age, sex), clinical characteristics (diabetes duration, insulin use, hypertension, etc.), and image-level diagnoses, such as </a:t>
            </a:r>
            <a:r>
              <a:rPr lang="en-US" sz="2600" b="1" dirty="0">
                <a:solidFill>
                  <a:schemeClr val="tx1">
                    <a:lumMod val="95000"/>
                    <a:lumOff val="5000"/>
                  </a:schemeClr>
                </a:solidFill>
                <a:latin typeface="Baskerville Old Face" panose="02020602080505020303" pitchFamily="18" charset="0"/>
              </a:rPr>
              <a:t>International Clinical Diabetic Retinopathy (ICDR) scores</a:t>
            </a:r>
            <a:r>
              <a:rPr lang="en-US" sz="2600" dirty="0">
                <a:solidFill>
                  <a:schemeClr val="tx1">
                    <a:lumMod val="95000"/>
                    <a:lumOff val="5000"/>
                  </a:schemeClr>
                </a:solidFill>
                <a:latin typeface="Baskerville Old Face" panose="02020602080505020303" pitchFamily="18" charset="0"/>
              </a:rPr>
              <a:t> ranging from no retinopathy to proliferative DR, as well as the presence of </a:t>
            </a:r>
            <a:r>
              <a:rPr lang="en-US" sz="2600" b="1" dirty="0">
                <a:solidFill>
                  <a:schemeClr val="tx1">
                    <a:lumMod val="95000"/>
                    <a:lumOff val="5000"/>
                  </a:schemeClr>
                </a:solidFill>
                <a:latin typeface="Baskerville Old Face" panose="02020602080505020303" pitchFamily="18" charset="0"/>
              </a:rPr>
              <a:t>macular edema</a:t>
            </a:r>
            <a:r>
              <a:rPr lang="en-US" sz="2600" dirty="0">
                <a:solidFill>
                  <a:schemeClr val="tx1">
                    <a:lumMod val="95000"/>
                    <a:lumOff val="5000"/>
                  </a:schemeClr>
                </a:solidFill>
                <a:latin typeface="Baskerville Old Face" panose="02020602080505020303" pitchFamily="18" charset="0"/>
              </a:rPr>
              <a:t>.</a:t>
            </a:r>
          </a:p>
          <a:p>
            <a:pPr>
              <a:buFont typeface="Arial" panose="020B0604020202020204" pitchFamily="34" charset="0"/>
              <a:buChar char="•"/>
            </a:pPr>
            <a:r>
              <a:rPr lang="en-US" sz="2600" b="1" dirty="0">
                <a:solidFill>
                  <a:schemeClr val="tx1">
                    <a:lumMod val="95000"/>
                    <a:lumOff val="5000"/>
                  </a:schemeClr>
                </a:solidFill>
                <a:latin typeface="Baskerville Old Face" panose="02020602080505020303" pitchFamily="18" charset="0"/>
              </a:rPr>
              <a:t>Patient-level data</a:t>
            </a:r>
            <a:r>
              <a:rPr lang="en-US" sz="2600" dirty="0">
                <a:solidFill>
                  <a:schemeClr val="tx1">
                    <a:lumMod val="95000"/>
                    <a:lumOff val="5000"/>
                  </a:schemeClr>
                </a:solidFill>
                <a:latin typeface="Baskerville Old Face" panose="02020602080505020303" pitchFamily="18" charset="0"/>
              </a:rPr>
              <a:t> covers factors like age, sex, insulin use, and complications such as nephropathy and neuropathy.</a:t>
            </a:r>
          </a:p>
          <a:p>
            <a:pPr>
              <a:buFont typeface="Arial" panose="020B0604020202020204" pitchFamily="34" charset="0"/>
              <a:buChar char="•"/>
            </a:pPr>
            <a:r>
              <a:rPr lang="en-US" sz="2600" b="1" dirty="0">
                <a:solidFill>
                  <a:schemeClr val="tx1">
                    <a:lumMod val="95000"/>
                    <a:lumOff val="5000"/>
                  </a:schemeClr>
                </a:solidFill>
                <a:latin typeface="Baskerville Old Face" panose="02020602080505020303" pitchFamily="18" charset="0"/>
              </a:rPr>
              <a:t>Image-level data</a:t>
            </a:r>
            <a:r>
              <a:rPr lang="en-US" sz="2600" dirty="0">
                <a:solidFill>
                  <a:schemeClr val="tx1">
                    <a:lumMod val="95000"/>
                    <a:lumOff val="5000"/>
                  </a:schemeClr>
                </a:solidFill>
                <a:latin typeface="Baskerville Old Face" panose="02020602080505020303" pitchFamily="18" charset="0"/>
              </a:rPr>
              <a:t> categorizes images based on DR severity and the presence of macular edema.</a:t>
            </a:r>
          </a:p>
          <a:p>
            <a:pPr>
              <a:buFont typeface="Arial" panose="020B0604020202020204" pitchFamily="34" charset="0"/>
              <a:buChar char="•"/>
            </a:pPr>
            <a:r>
              <a:rPr lang="en-US" sz="2600" dirty="0">
                <a:solidFill>
                  <a:schemeClr val="tx1">
                    <a:lumMod val="95000"/>
                    <a:lumOff val="5000"/>
                  </a:schemeClr>
                </a:solidFill>
                <a:latin typeface="Baskerville Old Face" panose="02020602080505020303" pitchFamily="18" charset="0"/>
              </a:rPr>
              <a:t>The dataset provides a foundation for </a:t>
            </a:r>
            <a:r>
              <a:rPr lang="en-US" sz="2600" b="1" dirty="0">
                <a:solidFill>
                  <a:schemeClr val="tx1">
                    <a:lumMod val="95000"/>
                    <a:lumOff val="5000"/>
                  </a:schemeClr>
                </a:solidFill>
                <a:latin typeface="Baskerville Old Face" panose="02020602080505020303" pitchFamily="18" charset="0"/>
              </a:rPr>
              <a:t>machine learning models</a:t>
            </a:r>
            <a:r>
              <a:rPr lang="en-US" sz="2600" dirty="0">
                <a:solidFill>
                  <a:schemeClr val="tx1">
                    <a:lumMod val="95000"/>
                    <a:lumOff val="5000"/>
                  </a:schemeClr>
                </a:solidFill>
                <a:latin typeface="Baskerville Old Face" panose="02020602080505020303" pitchFamily="18" charset="0"/>
              </a:rPr>
              <a:t> aimed at detecting </a:t>
            </a:r>
            <a:r>
              <a:rPr lang="en-US" sz="2600" b="1" dirty="0">
                <a:solidFill>
                  <a:schemeClr val="tx1">
                    <a:lumMod val="95000"/>
                    <a:lumOff val="5000"/>
                  </a:schemeClr>
                </a:solidFill>
                <a:latin typeface="Baskerville Old Face" panose="02020602080505020303" pitchFamily="18" charset="0"/>
              </a:rPr>
              <a:t>diabetic retinopathy</a:t>
            </a:r>
            <a:r>
              <a:rPr lang="en-US" sz="2600" dirty="0">
                <a:solidFill>
                  <a:schemeClr val="tx1">
                    <a:lumMod val="95000"/>
                    <a:lumOff val="5000"/>
                  </a:schemeClr>
                </a:solidFill>
                <a:latin typeface="Baskerville Old Face" panose="02020602080505020303" pitchFamily="18" charset="0"/>
              </a:rPr>
              <a:t> and </a:t>
            </a:r>
            <a:r>
              <a:rPr lang="en-US" sz="2600" b="1" dirty="0">
                <a:solidFill>
                  <a:schemeClr val="tx1">
                    <a:lumMod val="95000"/>
                    <a:lumOff val="5000"/>
                  </a:schemeClr>
                </a:solidFill>
                <a:latin typeface="Baskerville Old Face" panose="02020602080505020303" pitchFamily="18" charset="0"/>
              </a:rPr>
              <a:t>macular edema. </a:t>
            </a:r>
            <a:r>
              <a:rPr lang="en-US" sz="2600" dirty="0">
                <a:solidFill>
                  <a:schemeClr val="tx1">
                    <a:lumMod val="95000"/>
                    <a:lumOff val="5000"/>
                  </a:schemeClr>
                </a:solidFill>
                <a:latin typeface="Baskerville Old Face" panose="02020602080505020303" pitchFamily="18" charset="0"/>
              </a:rPr>
              <a:t>This dataset offers valuable insights into both </a:t>
            </a:r>
            <a:r>
              <a:rPr lang="en-US" sz="2600" b="1" dirty="0">
                <a:solidFill>
                  <a:schemeClr val="tx1">
                    <a:lumMod val="95000"/>
                    <a:lumOff val="5000"/>
                  </a:schemeClr>
                </a:solidFill>
                <a:latin typeface="Baskerville Old Face" panose="02020602080505020303" pitchFamily="18" charset="0"/>
              </a:rPr>
              <a:t>patient-level risk factors</a:t>
            </a:r>
            <a:r>
              <a:rPr lang="en-US" sz="2600" dirty="0">
                <a:solidFill>
                  <a:schemeClr val="tx1">
                    <a:lumMod val="95000"/>
                    <a:lumOff val="5000"/>
                  </a:schemeClr>
                </a:solidFill>
                <a:latin typeface="Baskerville Old Face" panose="02020602080505020303" pitchFamily="18" charset="0"/>
              </a:rPr>
              <a:t> and </a:t>
            </a:r>
            <a:r>
              <a:rPr lang="en-US" sz="2600" b="1" dirty="0">
                <a:solidFill>
                  <a:schemeClr val="tx1">
                    <a:lumMod val="95000"/>
                    <a:lumOff val="5000"/>
                  </a:schemeClr>
                </a:solidFill>
                <a:latin typeface="Baskerville Old Face" panose="02020602080505020303" pitchFamily="18" charset="0"/>
              </a:rPr>
              <a:t>image-based diagnoses</a:t>
            </a:r>
            <a:r>
              <a:rPr lang="en-US" sz="2600" dirty="0">
                <a:solidFill>
                  <a:schemeClr val="tx1">
                    <a:lumMod val="95000"/>
                    <a:lumOff val="5000"/>
                  </a:schemeClr>
                </a:solidFill>
                <a:latin typeface="Baskerville Old Face" panose="02020602080505020303" pitchFamily="18" charset="0"/>
              </a:rPr>
              <a:t>, making it ideal for clinical research and AI applications in </a:t>
            </a:r>
            <a:r>
              <a:rPr lang="en-US" sz="2600" b="1" dirty="0">
                <a:solidFill>
                  <a:schemeClr val="tx1">
                    <a:lumMod val="95000"/>
                    <a:lumOff val="5000"/>
                  </a:schemeClr>
                </a:solidFill>
                <a:latin typeface="Baskerville Old Face" panose="02020602080505020303" pitchFamily="18" charset="0"/>
              </a:rPr>
              <a:t>retinal disease detection</a:t>
            </a:r>
            <a:r>
              <a:rPr lang="en-US" sz="2600" dirty="0">
                <a:solidFill>
                  <a:schemeClr val="tx1">
                    <a:lumMod val="95000"/>
                    <a:lumOff val="5000"/>
                  </a:schemeClr>
                </a:solidFill>
                <a:latin typeface="Baskerville Old Face" panose="02020602080505020303" pitchFamily="18" charset="0"/>
              </a:rPr>
              <a:t>.</a:t>
            </a:r>
          </a:p>
          <a:p>
            <a:endParaRPr lang="en-US" dirty="0"/>
          </a:p>
        </p:txBody>
      </p:sp>
    </p:spTree>
    <p:extLst>
      <p:ext uri="{BB962C8B-B14F-4D97-AF65-F5344CB8AC3E}">
        <p14:creationId xmlns:p14="http://schemas.microsoft.com/office/powerpoint/2010/main" val="252482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6691E-951F-91C6-01FC-4C833358848C}"/>
              </a:ext>
            </a:extLst>
          </p:cNvPr>
          <p:cNvPicPr>
            <a:picLocks noChangeAspect="1"/>
          </p:cNvPicPr>
          <p:nvPr/>
        </p:nvPicPr>
        <p:blipFill>
          <a:blip r:embed="rId3"/>
          <a:srcRect l="32017" t="16345" r="25563" b="12258"/>
          <a:stretch/>
        </p:blipFill>
        <p:spPr>
          <a:xfrm>
            <a:off x="6263148" y="2588353"/>
            <a:ext cx="4263051" cy="4036121"/>
          </a:xfrm>
          <a:prstGeom prst="rect">
            <a:avLst/>
          </a:prstGeom>
        </p:spPr>
      </p:pic>
      <p:pic>
        <p:nvPicPr>
          <p:cNvPr id="7" name="Picture 6">
            <a:extLst>
              <a:ext uri="{FF2B5EF4-FFF2-40B4-BE49-F238E27FC236}">
                <a16:creationId xmlns:a16="http://schemas.microsoft.com/office/drawing/2014/main" id="{B0F63A48-BAC4-DC9E-04FD-6532C6358274}"/>
              </a:ext>
            </a:extLst>
          </p:cNvPr>
          <p:cNvPicPr>
            <a:picLocks noChangeAspect="1"/>
          </p:cNvPicPr>
          <p:nvPr/>
        </p:nvPicPr>
        <p:blipFill>
          <a:blip r:embed="rId4"/>
          <a:srcRect l="2500" t="25232" r="2258" b="44660"/>
          <a:stretch/>
        </p:blipFill>
        <p:spPr>
          <a:xfrm>
            <a:off x="290051" y="186811"/>
            <a:ext cx="11611897" cy="2064776"/>
          </a:xfrm>
          <a:prstGeom prst="rect">
            <a:avLst/>
          </a:prstGeom>
        </p:spPr>
      </p:pic>
      <p:sp>
        <p:nvSpPr>
          <p:cNvPr id="8" name="TextBox 7">
            <a:extLst>
              <a:ext uri="{FF2B5EF4-FFF2-40B4-BE49-F238E27FC236}">
                <a16:creationId xmlns:a16="http://schemas.microsoft.com/office/drawing/2014/main" id="{29934309-2870-9510-FE34-6C03B78BC893}"/>
              </a:ext>
            </a:extLst>
          </p:cNvPr>
          <p:cNvSpPr txBox="1"/>
          <p:nvPr/>
        </p:nvSpPr>
        <p:spPr>
          <a:xfrm>
            <a:off x="1061883" y="3429000"/>
            <a:ext cx="3539613" cy="584775"/>
          </a:xfrm>
          <a:prstGeom prst="rect">
            <a:avLst/>
          </a:prstGeom>
          <a:noFill/>
        </p:spPr>
        <p:txBody>
          <a:bodyPr wrap="square" rtlCol="0">
            <a:spAutoFit/>
          </a:bodyPr>
          <a:lstStyle/>
          <a:p>
            <a:r>
              <a:rPr lang="en-US" sz="3200" dirty="0"/>
              <a:t>labels_mbrset.csv</a:t>
            </a:r>
          </a:p>
        </p:txBody>
      </p:sp>
      <p:cxnSp>
        <p:nvCxnSpPr>
          <p:cNvPr id="10" name="Straight Arrow Connector 9">
            <a:extLst>
              <a:ext uri="{FF2B5EF4-FFF2-40B4-BE49-F238E27FC236}">
                <a16:creationId xmlns:a16="http://schemas.microsoft.com/office/drawing/2014/main" id="{89D953FD-1D29-C7F8-0029-D0E695B2DF19}"/>
              </a:ext>
            </a:extLst>
          </p:cNvPr>
          <p:cNvCxnSpPr>
            <a:cxnSpLocks/>
          </p:cNvCxnSpPr>
          <p:nvPr/>
        </p:nvCxnSpPr>
        <p:spPr>
          <a:xfrm flipV="1">
            <a:off x="2605548" y="2496164"/>
            <a:ext cx="1995948" cy="96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93CAFC-9D87-378C-441F-5081857C5592}"/>
              </a:ext>
            </a:extLst>
          </p:cNvPr>
          <p:cNvSpPr txBox="1"/>
          <p:nvPr/>
        </p:nvSpPr>
        <p:spPr>
          <a:xfrm>
            <a:off x="1061883" y="4314025"/>
            <a:ext cx="3175820" cy="584775"/>
          </a:xfrm>
          <a:prstGeom prst="rect">
            <a:avLst/>
          </a:prstGeom>
          <a:noFill/>
        </p:spPr>
        <p:txBody>
          <a:bodyPr wrap="square" rtlCol="0">
            <a:spAutoFit/>
          </a:bodyPr>
          <a:lstStyle/>
          <a:p>
            <a:r>
              <a:rPr lang="en-US" sz="3200" dirty="0"/>
              <a:t>Images file </a:t>
            </a:r>
          </a:p>
        </p:txBody>
      </p:sp>
      <p:cxnSp>
        <p:nvCxnSpPr>
          <p:cNvPr id="15" name="Straight Arrow Connector 14">
            <a:extLst>
              <a:ext uri="{FF2B5EF4-FFF2-40B4-BE49-F238E27FC236}">
                <a16:creationId xmlns:a16="http://schemas.microsoft.com/office/drawing/2014/main" id="{28B53FDD-A17B-BB3C-0BAC-B0A3994A6493}"/>
              </a:ext>
            </a:extLst>
          </p:cNvPr>
          <p:cNvCxnSpPr>
            <a:cxnSpLocks/>
          </p:cNvCxnSpPr>
          <p:nvPr/>
        </p:nvCxnSpPr>
        <p:spPr>
          <a:xfrm>
            <a:off x="3028335" y="4640826"/>
            <a:ext cx="3067664" cy="117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88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37FFC8-7896-AA4B-9DCE-EBC0E43E3701}"/>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u="sng" kern="1200" dirty="0">
                <a:solidFill>
                  <a:schemeClr val="tx1"/>
                </a:solidFill>
                <a:latin typeface="+mj-lt"/>
                <a:ea typeface="+mj-ea"/>
                <a:cs typeface="+mj-cs"/>
              </a:rPr>
              <a:t>High class imbalance!!  </a:t>
            </a:r>
          </a:p>
        </p:txBody>
      </p:sp>
      <p:graphicFrame>
        <p:nvGraphicFramePr>
          <p:cNvPr id="4" name="Content Placeholder 3">
            <a:extLst>
              <a:ext uri="{FF2B5EF4-FFF2-40B4-BE49-F238E27FC236}">
                <a16:creationId xmlns:a16="http://schemas.microsoft.com/office/drawing/2014/main" id="{EFCE1AEE-1CDE-6B6C-C4BC-2FB7075698AD}"/>
              </a:ext>
            </a:extLst>
          </p:cNvPr>
          <p:cNvGraphicFramePr>
            <a:graphicFrameLocks noGrp="1"/>
          </p:cNvGraphicFramePr>
          <p:nvPr>
            <p:ph idx="1"/>
            <p:extLst>
              <p:ext uri="{D42A27DB-BD31-4B8C-83A1-F6EECF244321}">
                <p14:modId xmlns:p14="http://schemas.microsoft.com/office/powerpoint/2010/main" val="2782241990"/>
              </p:ext>
            </p:extLst>
          </p:nvPr>
        </p:nvGraphicFramePr>
        <p:xfrm>
          <a:off x="643467" y="653812"/>
          <a:ext cx="10980255" cy="4435994"/>
        </p:xfrm>
        <a:graphic>
          <a:graphicData uri="http://schemas.openxmlformats.org/drawingml/2006/table">
            <a:tbl>
              <a:tblPr firstRow="1" bandRow="1">
                <a:noFill/>
              </a:tblPr>
              <a:tblGrid>
                <a:gridCol w="1172160">
                  <a:extLst>
                    <a:ext uri="{9D8B030D-6E8A-4147-A177-3AD203B41FA5}">
                      <a16:colId xmlns:a16="http://schemas.microsoft.com/office/drawing/2014/main" val="259163111"/>
                    </a:ext>
                  </a:extLst>
                </a:gridCol>
                <a:gridCol w="1219473">
                  <a:extLst>
                    <a:ext uri="{9D8B030D-6E8A-4147-A177-3AD203B41FA5}">
                      <a16:colId xmlns:a16="http://schemas.microsoft.com/office/drawing/2014/main" val="3843298867"/>
                    </a:ext>
                  </a:extLst>
                </a:gridCol>
                <a:gridCol w="3484191">
                  <a:extLst>
                    <a:ext uri="{9D8B030D-6E8A-4147-A177-3AD203B41FA5}">
                      <a16:colId xmlns:a16="http://schemas.microsoft.com/office/drawing/2014/main" val="661716081"/>
                    </a:ext>
                  </a:extLst>
                </a:gridCol>
                <a:gridCol w="1681202">
                  <a:extLst>
                    <a:ext uri="{9D8B030D-6E8A-4147-A177-3AD203B41FA5}">
                      <a16:colId xmlns:a16="http://schemas.microsoft.com/office/drawing/2014/main" val="2036686273"/>
                    </a:ext>
                  </a:extLst>
                </a:gridCol>
                <a:gridCol w="992219">
                  <a:extLst>
                    <a:ext uri="{9D8B030D-6E8A-4147-A177-3AD203B41FA5}">
                      <a16:colId xmlns:a16="http://schemas.microsoft.com/office/drawing/2014/main" val="1817236837"/>
                    </a:ext>
                  </a:extLst>
                </a:gridCol>
                <a:gridCol w="992219">
                  <a:extLst>
                    <a:ext uri="{9D8B030D-6E8A-4147-A177-3AD203B41FA5}">
                      <a16:colId xmlns:a16="http://schemas.microsoft.com/office/drawing/2014/main" val="3940902733"/>
                    </a:ext>
                  </a:extLst>
                </a:gridCol>
                <a:gridCol w="479597">
                  <a:extLst>
                    <a:ext uri="{9D8B030D-6E8A-4147-A177-3AD203B41FA5}">
                      <a16:colId xmlns:a16="http://schemas.microsoft.com/office/drawing/2014/main" val="108787989"/>
                    </a:ext>
                  </a:extLst>
                </a:gridCol>
                <a:gridCol w="479597">
                  <a:extLst>
                    <a:ext uri="{9D8B030D-6E8A-4147-A177-3AD203B41FA5}">
                      <a16:colId xmlns:a16="http://schemas.microsoft.com/office/drawing/2014/main" val="3465254915"/>
                    </a:ext>
                  </a:extLst>
                </a:gridCol>
                <a:gridCol w="479597">
                  <a:extLst>
                    <a:ext uri="{9D8B030D-6E8A-4147-A177-3AD203B41FA5}">
                      <a16:colId xmlns:a16="http://schemas.microsoft.com/office/drawing/2014/main" val="4065911456"/>
                    </a:ext>
                  </a:extLst>
                </a:gridCol>
              </a:tblGrid>
              <a:tr h="688866">
                <a:tc>
                  <a:txBody>
                    <a:bodyPr/>
                    <a:lstStyle/>
                    <a:p>
                      <a:pPr algn="l" fontAlgn="b"/>
                      <a:r>
                        <a:rPr lang="en-US" sz="2000" b="1" i="0" u="none" strike="noStrike" cap="none" spc="0">
                          <a:solidFill>
                            <a:srgbClr val="FFFFFF"/>
                          </a:solidFill>
                          <a:effectLst/>
                          <a:latin typeface="Aptos Narrow" panose="020B0004020202020204" pitchFamily="34" charset="0"/>
                        </a:rPr>
                        <a:t>Class</a:t>
                      </a:r>
                    </a:p>
                  </a:txBody>
                  <a:tcPr marL="283873" marR="170324" marT="170324" marB="170324"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2000" b="1" i="0" u="none" strike="noStrike" cap="none" spc="0">
                          <a:solidFill>
                            <a:srgbClr val="FFFFFF"/>
                          </a:solidFill>
                          <a:effectLst/>
                          <a:latin typeface="Aptos Narrow" panose="020B0004020202020204" pitchFamily="34" charset="0"/>
                        </a:rPr>
                        <a:t>Count</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2000" b="1" i="0" u="none" strike="noStrike" cap="none" spc="0">
                          <a:solidFill>
                            <a:srgbClr val="FFFFFF"/>
                          </a:solidFill>
                          <a:effectLst/>
                          <a:latin typeface="Aptos Narrow" panose="020B0004020202020204" pitchFamily="34" charset="0"/>
                        </a:rPr>
                        <a:t>Description</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endParaRPr lang="en-US" sz="2000" b="1" i="0" u="none" strike="noStrike" cap="none" spc="0">
                        <a:solidFill>
                          <a:srgbClr val="FFFFFF"/>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4094789673"/>
                  </a:ext>
                </a:extLst>
              </a:tr>
              <a:tr h="688866">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0</a:t>
                      </a:r>
                    </a:p>
                  </a:txBody>
                  <a:tcPr marL="283873" marR="170324" marT="170324" marB="170324"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3750</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gridSpan="2">
                  <a:txBody>
                    <a:bodyPr/>
                    <a:lstStyle/>
                    <a:p>
                      <a:pPr algn="l" fontAlgn="b"/>
                      <a:r>
                        <a:rPr lang="en-US" sz="2000" b="0" i="0" u="none" strike="noStrike" cap="none" spc="0">
                          <a:solidFill>
                            <a:schemeClr val="tx1">
                              <a:lumMod val="85000"/>
                              <a:lumOff val="15000"/>
                            </a:schemeClr>
                          </a:solidFill>
                          <a:effectLst/>
                          <a:latin typeface="Aptos Narrow" panose="020B0004020202020204" pitchFamily="34" charset="0"/>
                        </a:rPr>
                        <a:t>Normal: No abnormalities</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hMerge="1">
                  <a:txBody>
                    <a:bodyPr/>
                    <a:lstStyle/>
                    <a:p>
                      <a:endParaRPr lang="en-US"/>
                    </a:p>
                  </a:txBody>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621003482"/>
                  </a:ext>
                </a:extLst>
              </a:tr>
              <a:tr h="688866">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1</a:t>
                      </a:r>
                    </a:p>
                  </a:txBody>
                  <a:tcPr marL="283873" marR="170324" marT="170324" marB="170324"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272</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gridSpan="4">
                  <a:txBody>
                    <a:bodyPr/>
                    <a:lstStyle/>
                    <a:p>
                      <a:pPr algn="l" fontAlgn="b"/>
                      <a:r>
                        <a:rPr lang="en-US" sz="2000" b="0" i="0" u="none" strike="noStrike" cap="none" spc="0">
                          <a:solidFill>
                            <a:schemeClr val="tx1">
                              <a:lumMod val="85000"/>
                              <a:lumOff val="15000"/>
                            </a:schemeClr>
                          </a:solidFill>
                          <a:effectLst/>
                          <a:latin typeface="Aptos Narrow" panose="020B0004020202020204" pitchFamily="34" charset="0"/>
                        </a:rPr>
                        <a:t>Mild non-proliferative DR: Microaneurysms only</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025764074"/>
                  </a:ext>
                </a:extLst>
              </a:tr>
              <a:tr h="991664">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2</a:t>
                      </a:r>
                    </a:p>
                  </a:txBody>
                  <a:tcPr marL="283873" marR="170324" marT="170324" marB="170324"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568</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gridSpan="7">
                  <a:txBody>
                    <a:bodyPr/>
                    <a:lstStyle/>
                    <a:p>
                      <a:pPr algn="l" fontAlgn="b"/>
                      <a:r>
                        <a:rPr lang="en-US" sz="2000" b="0" i="0" u="none" strike="noStrike" cap="none" spc="0">
                          <a:solidFill>
                            <a:schemeClr val="tx1">
                              <a:lumMod val="85000"/>
                              <a:lumOff val="15000"/>
                            </a:schemeClr>
                          </a:solidFill>
                          <a:effectLst/>
                          <a:latin typeface="Aptos Narrow" panose="020B0004020202020204" pitchFamily="34" charset="0"/>
                        </a:rPr>
                        <a:t>Moderate non-proliferative DR: More than microaneurysms but less than severe NPDR</a:t>
                      </a:r>
                    </a:p>
                  </a:txBody>
                  <a:tcPr marL="283873" marR="170324" marT="170324" marB="170324"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0363725"/>
                  </a:ext>
                </a:extLst>
              </a:tr>
              <a:tr h="688866">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3</a:t>
                      </a:r>
                    </a:p>
                  </a:txBody>
                  <a:tcPr marL="283873" marR="170324" marT="170324" marB="170324"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82</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gridSpan="4">
                  <a:txBody>
                    <a:bodyPr/>
                    <a:lstStyle/>
                    <a:p>
                      <a:pPr algn="l" fontAlgn="b"/>
                      <a:r>
                        <a:rPr lang="en-US" sz="2000" b="0" i="0" u="none" strike="noStrike" cap="none" spc="0">
                          <a:solidFill>
                            <a:schemeClr val="tx1">
                              <a:lumMod val="85000"/>
                              <a:lumOff val="15000"/>
                            </a:schemeClr>
                          </a:solidFill>
                          <a:effectLst/>
                          <a:latin typeface="Aptos Narrow" panose="020B0004020202020204" pitchFamily="34" charset="0"/>
                        </a:rPr>
                        <a:t>Severe non-proliferative DR: Signs of severe NPDR</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963639274"/>
                  </a:ext>
                </a:extLst>
              </a:tr>
              <a:tr h="688866">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4</a:t>
                      </a:r>
                    </a:p>
                  </a:txBody>
                  <a:tcPr marL="283873" marR="170324" marT="170324" marB="170324"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r" fontAlgn="b"/>
                      <a:r>
                        <a:rPr lang="en-US" sz="2000" b="0" i="0" u="none" strike="noStrike" cap="none" spc="0">
                          <a:solidFill>
                            <a:schemeClr val="tx1">
                              <a:lumMod val="85000"/>
                              <a:lumOff val="15000"/>
                            </a:schemeClr>
                          </a:solidFill>
                          <a:effectLst/>
                          <a:latin typeface="Aptos Narrow" panose="020B0004020202020204" pitchFamily="34" charset="0"/>
                        </a:rPr>
                        <a:t>212</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gridSpan="4">
                  <a:txBody>
                    <a:bodyPr/>
                    <a:lstStyle/>
                    <a:p>
                      <a:pPr algn="l" fontAlgn="b"/>
                      <a:r>
                        <a:rPr lang="en-US" sz="2000" b="0" i="0" u="none" strike="noStrike" cap="none" spc="0">
                          <a:solidFill>
                            <a:schemeClr val="tx1">
                              <a:lumMod val="85000"/>
                              <a:lumOff val="15000"/>
                            </a:schemeClr>
                          </a:solidFill>
                          <a:effectLst/>
                          <a:latin typeface="Aptos Narrow" panose="020B0004020202020204" pitchFamily="34" charset="0"/>
                        </a:rPr>
                        <a:t>Proliferative DR: Neovascularization or hemorrhages</a:t>
                      </a: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endParaRPr lang="en-US" sz="2000" b="0" i="0" u="none" strike="noStrike" cap="none" spc="0">
                        <a:solidFill>
                          <a:schemeClr val="tx1">
                            <a:lumMod val="85000"/>
                            <a:lumOff val="15000"/>
                          </a:schemeClr>
                        </a:solidFill>
                        <a:effectLst/>
                        <a:latin typeface="Aptos Narrow" panose="020B0004020202020204" pitchFamily="34" charset="0"/>
                      </a:endParaRPr>
                    </a:p>
                  </a:txBody>
                  <a:tcPr marL="283873" marR="170324" marT="170324" marB="170324"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120102110"/>
                  </a:ext>
                </a:extLst>
              </a:tr>
            </a:tbl>
          </a:graphicData>
        </a:graphic>
      </p:graphicFrame>
    </p:spTree>
    <p:extLst>
      <p:ext uri="{BB962C8B-B14F-4D97-AF65-F5344CB8AC3E}">
        <p14:creationId xmlns:p14="http://schemas.microsoft.com/office/powerpoint/2010/main" val="375975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6C55-72E0-C629-AB39-24130505AAF9}"/>
              </a:ext>
            </a:extLst>
          </p:cNvPr>
          <p:cNvSpPr>
            <a:spLocks noGrp="1"/>
          </p:cNvSpPr>
          <p:nvPr>
            <p:ph type="title"/>
          </p:nvPr>
        </p:nvSpPr>
        <p:spPr>
          <a:xfrm>
            <a:off x="838200" y="365125"/>
            <a:ext cx="5700252" cy="1021223"/>
          </a:xfrm>
        </p:spPr>
        <p:txBody>
          <a:bodyPr/>
          <a:lstStyle/>
          <a:p>
            <a:r>
              <a:rPr lang="en-US" b="1" u="sng" dirty="0"/>
              <a:t>Why Inception V3??</a:t>
            </a:r>
          </a:p>
        </p:txBody>
      </p:sp>
      <p:sp>
        <p:nvSpPr>
          <p:cNvPr id="3" name="Content Placeholder 2">
            <a:extLst>
              <a:ext uri="{FF2B5EF4-FFF2-40B4-BE49-F238E27FC236}">
                <a16:creationId xmlns:a16="http://schemas.microsoft.com/office/drawing/2014/main" id="{E53DCC4C-E6B8-C02C-DD26-2C2BE4D9B9CE}"/>
              </a:ext>
            </a:extLst>
          </p:cNvPr>
          <p:cNvSpPr>
            <a:spLocks noGrp="1"/>
          </p:cNvSpPr>
          <p:nvPr>
            <p:ph idx="1"/>
          </p:nvPr>
        </p:nvSpPr>
        <p:spPr>
          <a:xfrm>
            <a:off x="235974" y="1838631"/>
            <a:ext cx="11117826" cy="4338331"/>
          </a:xfrm>
        </p:spPr>
        <p:txBody>
          <a:bodyPr>
            <a:normAutofit fontScale="92500" lnSpcReduction="20000"/>
          </a:bodyPr>
          <a:lstStyle/>
          <a:p>
            <a:r>
              <a:rPr lang="en-US" dirty="0"/>
              <a:t>InceptionV3 is an ideal choice for diabetic retinopathy classification due to its efficient architecture and strong feature extraction capabilities. It uses </a:t>
            </a:r>
            <a:r>
              <a:rPr lang="en-US" b="1" dirty="0"/>
              <a:t>Inception modules</a:t>
            </a:r>
            <a:r>
              <a:rPr lang="en-US" dirty="0"/>
              <a:t> that allow the model to capture visual information at multiple scales, making it particularly effective for medical image analysis, where details like microaneurysms and hemorrhages vary in size. Compared to other models, InceptionV3 strikes a good balance between </a:t>
            </a:r>
            <a:r>
              <a:rPr lang="en-US" b="1" dirty="0"/>
              <a:t>accuracy and computational efficiency</a:t>
            </a:r>
            <a:r>
              <a:rPr lang="en-US" dirty="0"/>
              <a:t>, which is crucial when working with high-resolution medical images. Pre-trained on large-scale datasets like </a:t>
            </a:r>
            <a:r>
              <a:rPr lang="en-US" b="1" dirty="0"/>
              <a:t>ImageNet</a:t>
            </a:r>
            <a:r>
              <a:rPr lang="en-US" dirty="0"/>
              <a:t>, it provides a solid foundation for </a:t>
            </a:r>
            <a:r>
              <a:rPr lang="en-US" b="1" dirty="0"/>
              <a:t>transfer learning</a:t>
            </a:r>
            <a:r>
              <a:rPr lang="en-US" dirty="0"/>
              <a:t>, enabling it to quickly adapt to specific tasks like diabetic retinopathy classification with fewer training resources. Additionally, InceptionV3’s relatively lower parameter count compared to models like </a:t>
            </a:r>
            <a:r>
              <a:rPr lang="en-US" b="1" dirty="0" err="1"/>
              <a:t>ResNet</a:t>
            </a:r>
            <a:r>
              <a:rPr lang="en-US" dirty="0"/>
              <a:t> or </a:t>
            </a:r>
            <a:r>
              <a:rPr lang="en-US" b="1" dirty="0" err="1"/>
              <a:t>DenseNet</a:t>
            </a:r>
            <a:r>
              <a:rPr lang="en-US" dirty="0"/>
              <a:t> makes it a faster, more efficient model without compromising performance, thus making it a well-suited choice for this medical classification task.</a:t>
            </a:r>
          </a:p>
        </p:txBody>
      </p:sp>
    </p:spTree>
    <p:extLst>
      <p:ext uri="{BB962C8B-B14F-4D97-AF65-F5344CB8AC3E}">
        <p14:creationId xmlns:p14="http://schemas.microsoft.com/office/powerpoint/2010/main" val="925660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76FB86-AEE4-2CEB-FEA5-B38157B0D521}"/>
              </a:ext>
            </a:extLst>
          </p:cNvPr>
          <p:cNvPicPr>
            <a:picLocks noChangeAspect="1"/>
          </p:cNvPicPr>
          <p:nvPr/>
        </p:nvPicPr>
        <p:blipFill>
          <a:blip r:embed="rId3"/>
          <a:srcRect l="5968" t="18925" r="25968" b="11542"/>
          <a:stretch/>
        </p:blipFill>
        <p:spPr>
          <a:xfrm>
            <a:off x="0" y="99451"/>
            <a:ext cx="8819535" cy="4679027"/>
          </a:xfrm>
          <a:prstGeom prst="rect">
            <a:avLst/>
          </a:prstGeom>
        </p:spPr>
      </p:pic>
      <p:sp>
        <p:nvSpPr>
          <p:cNvPr id="7" name="TextBox 6">
            <a:extLst>
              <a:ext uri="{FF2B5EF4-FFF2-40B4-BE49-F238E27FC236}">
                <a16:creationId xmlns:a16="http://schemas.microsoft.com/office/drawing/2014/main" id="{AB89CA02-048A-00F4-F0A7-437C085FE36A}"/>
              </a:ext>
            </a:extLst>
          </p:cNvPr>
          <p:cNvSpPr txBox="1"/>
          <p:nvPr/>
        </p:nvSpPr>
        <p:spPr>
          <a:xfrm>
            <a:off x="201561" y="5335127"/>
            <a:ext cx="11788877" cy="1200329"/>
          </a:xfrm>
          <a:prstGeom prst="rect">
            <a:avLst/>
          </a:prstGeom>
          <a:noFill/>
        </p:spPr>
        <p:txBody>
          <a:bodyPr wrap="square">
            <a:spAutoFit/>
          </a:bodyPr>
          <a:lstStyle/>
          <a:p>
            <a:r>
              <a:rPr lang="en-US" dirty="0">
                <a:solidFill>
                  <a:schemeClr val="accent3"/>
                </a:solidFill>
              </a:rPr>
              <a:t>Necessary libraries are loaded for the diabetic retinopathy detection. </a:t>
            </a:r>
            <a:r>
              <a:rPr lang="en-US" b="1" dirty="0">
                <a:solidFill>
                  <a:schemeClr val="accent3"/>
                </a:solidFill>
              </a:rPr>
              <a:t>NumPy</a:t>
            </a:r>
            <a:r>
              <a:rPr lang="en-US" dirty="0">
                <a:solidFill>
                  <a:schemeClr val="accent3"/>
                </a:solidFill>
              </a:rPr>
              <a:t> and </a:t>
            </a:r>
            <a:r>
              <a:rPr lang="en-US" b="1" dirty="0">
                <a:solidFill>
                  <a:schemeClr val="accent3"/>
                </a:solidFill>
              </a:rPr>
              <a:t>Pandas</a:t>
            </a:r>
            <a:r>
              <a:rPr lang="en-US" dirty="0">
                <a:solidFill>
                  <a:schemeClr val="accent3"/>
                </a:solidFill>
              </a:rPr>
              <a:t> for data processing, and </a:t>
            </a:r>
            <a:r>
              <a:rPr lang="en-US" b="1" dirty="0">
                <a:solidFill>
                  <a:schemeClr val="accent3"/>
                </a:solidFill>
              </a:rPr>
              <a:t>TensorFlow</a:t>
            </a:r>
            <a:r>
              <a:rPr lang="en-US" dirty="0">
                <a:solidFill>
                  <a:schemeClr val="accent3"/>
                </a:solidFill>
              </a:rPr>
              <a:t> for building and training the deep learning model. The </a:t>
            </a:r>
            <a:r>
              <a:rPr lang="en-US" b="1" dirty="0" err="1">
                <a:solidFill>
                  <a:schemeClr val="accent3"/>
                </a:solidFill>
              </a:rPr>
              <a:t>ImageDataGenerator</a:t>
            </a:r>
            <a:r>
              <a:rPr lang="en-US" dirty="0">
                <a:solidFill>
                  <a:schemeClr val="accent3"/>
                </a:solidFill>
              </a:rPr>
              <a:t> is used to augment and preprocess the images, while </a:t>
            </a:r>
            <a:r>
              <a:rPr lang="en-US" b="1" dirty="0">
                <a:solidFill>
                  <a:schemeClr val="accent3"/>
                </a:solidFill>
              </a:rPr>
              <a:t>InceptionV3</a:t>
            </a:r>
            <a:r>
              <a:rPr lang="en-US" dirty="0">
                <a:solidFill>
                  <a:schemeClr val="accent3"/>
                </a:solidFill>
              </a:rPr>
              <a:t> serves as the base pre-trained model. Additionally, </a:t>
            </a:r>
            <a:r>
              <a:rPr lang="en-US" b="1" dirty="0" err="1">
                <a:solidFill>
                  <a:schemeClr val="accent3"/>
                </a:solidFill>
              </a:rPr>
              <a:t>EarlyStopping</a:t>
            </a:r>
            <a:r>
              <a:rPr lang="en-US" dirty="0">
                <a:solidFill>
                  <a:schemeClr val="accent3"/>
                </a:solidFill>
              </a:rPr>
              <a:t> and </a:t>
            </a:r>
            <a:r>
              <a:rPr lang="en-US" b="1" dirty="0" err="1">
                <a:solidFill>
                  <a:schemeClr val="accent3"/>
                </a:solidFill>
              </a:rPr>
              <a:t>ModelCheckpoint</a:t>
            </a:r>
            <a:r>
              <a:rPr lang="en-US" dirty="0">
                <a:solidFill>
                  <a:schemeClr val="accent3"/>
                </a:solidFill>
              </a:rPr>
              <a:t> are used to monitor training, ensuring the best model is saved and preventing overfitting.</a:t>
            </a:r>
          </a:p>
        </p:txBody>
      </p:sp>
    </p:spTree>
    <p:extLst>
      <p:ext uri="{BB962C8B-B14F-4D97-AF65-F5344CB8AC3E}">
        <p14:creationId xmlns:p14="http://schemas.microsoft.com/office/powerpoint/2010/main" val="228928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A706EA-B942-8FDA-6C17-729BD5BBF3DA}"/>
              </a:ext>
            </a:extLst>
          </p:cNvPr>
          <p:cNvPicPr>
            <a:picLocks noChangeAspect="1"/>
          </p:cNvPicPr>
          <p:nvPr/>
        </p:nvPicPr>
        <p:blipFill>
          <a:blip r:embed="rId3"/>
          <a:srcRect l="7581" t="18782" r="21613" b="13977"/>
          <a:stretch/>
        </p:blipFill>
        <p:spPr>
          <a:xfrm>
            <a:off x="294968" y="304798"/>
            <a:ext cx="9405803" cy="5024285"/>
          </a:xfrm>
          <a:prstGeom prst="rect">
            <a:avLst/>
          </a:prstGeom>
        </p:spPr>
      </p:pic>
      <p:sp>
        <p:nvSpPr>
          <p:cNvPr id="11" name="TextBox 10">
            <a:extLst>
              <a:ext uri="{FF2B5EF4-FFF2-40B4-BE49-F238E27FC236}">
                <a16:creationId xmlns:a16="http://schemas.microsoft.com/office/drawing/2014/main" id="{920853CA-7658-6046-9424-7163DB658776}"/>
              </a:ext>
            </a:extLst>
          </p:cNvPr>
          <p:cNvSpPr txBox="1"/>
          <p:nvPr/>
        </p:nvSpPr>
        <p:spPr>
          <a:xfrm>
            <a:off x="186811" y="5456903"/>
            <a:ext cx="11710221" cy="1200329"/>
          </a:xfrm>
          <a:prstGeom prst="rect">
            <a:avLst/>
          </a:prstGeom>
          <a:noFill/>
        </p:spPr>
        <p:txBody>
          <a:bodyPr wrap="square">
            <a:spAutoFit/>
          </a:bodyPr>
          <a:lstStyle/>
          <a:p>
            <a:r>
              <a:rPr lang="en-US" dirty="0">
                <a:solidFill>
                  <a:schemeClr val="accent3"/>
                </a:solidFill>
              </a:rPr>
              <a:t>The CSV file containing image labels, such as the image file name and its corresponding diabetic retinopathy (DR) diagnosis, is loaded. The ICDR score is converted into binary labels, where 0 represents "Not DR" and any other value represents "DR". This transformation prepares the data for model training and class weight computation, helping to balance the dataset for the classification task. The transformed labels are displayed for verification.</a:t>
            </a:r>
          </a:p>
        </p:txBody>
      </p:sp>
    </p:spTree>
    <p:extLst>
      <p:ext uri="{BB962C8B-B14F-4D97-AF65-F5344CB8AC3E}">
        <p14:creationId xmlns:p14="http://schemas.microsoft.com/office/powerpoint/2010/main" val="175117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44C0A-CB99-5DF2-5F5E-DF0CDDC31D2C}"/>
              </a:ext>
            </a:extLst>
          </p:cNvPr>
          <p:cNvPicPr>
            <a:picLocks noChangeAspect="1"/>
          </p:cNvPicPr>
          <p:nvPr/>
        </p:nvPicPr>
        <p:blipFill>
          <a:blip r:embed="rId3"/>
          <a:srcRect l="11128" t="20645" r="50566" b="18709"/>
          <a:stretch/>
        </p:blipFill>
        <p:spPr>
          <a:xfrm>
            <a:off x="147482" y="366251"/>
            <a:ext cx="6259683" cy="4962833"/>
          </a:xfrm>
          <a:prstGeom prst="rect">
            <a:avLst/>
          </a:prstGeom>
        </p:spPr>
      </p:pic>
      <p:sp>
        <p:nvSpPr>
          <p:cNvPr id="7" name="TextBox 6">
            <a:extLst>
              <a:ext uri="{FF2B5EF4-FFF2-40B4-BE49-F238E27FC236}">
                <a16:creationId xmlns:a16="http://schemas.microsoft.com/office/drawing/2014/main" id="{3AAAEC48-5EC2-14EE-7690-CCBB32B61387}"/>
              </a:ext>
            </a:extLst>
          </p:cNvPr>
          <p:cNvSpPr txBox="1"/>
          <p:nvPr/>
        </p:nvSpPr>
        <p:spPr>
          <a:xfrm>
            <a:off x="285134" y="5420765"/>
            <a:ext cx="11208775" cy="1200329"/>
          </a:xfrm>
          <a:prstGeom prst="rect">
            <a:avLst/>
          </a:prstGeom>
          <a:noFill/>
        </p:spPr>
        <p:txBody>
          <a:bodyPr wrap="square">
            <a:spAutoFit/>
          </a:bodyPr>
          <a:lstStyle/>
          <a:p>
            <a:r>
              <a:rPr lang="en-US" dirty="0">
                <a:solidFill>
                  <a:schemeClr val="accent3"/>
                </a:solidFill>
              </a:rPr>
              <a:t>In this section, key paths and parameters for image processing are defined, including the image size and batch size for training. The </a:t>
            </a:r>
            <a:r>
              <a:rPr lang="en-US" b="1" dirty="0" err="1">
                <a:solidFill>
                  <a:schemeClr val="accent3"/>
                </a:solidFill>
              </a:rPr>
              <a:t>ImageDataGenerator</a:t>
            </a:r>
            <a:r>
              <a:rPr lang="en-US" dirty="0">
                <a:solidFill>
                  <a:schemeClr val="accent3"/>
                </a:solidFill>
              </a:rPr>
              <a:t> is used to apply data augmentation techniques such as rotation, zooming, and flipping, which helps to enhance the model's robustness. A validation split is set to use 20% of the data for validating the model's performance during training, ensuring a well-rounded evaluation of the model's accuracy and loss.</a:t>
            </a:r>
          </a:p>
        </p:txBody>
      </p:sp>
    </p:spTree>
    <p:extLst>
      <p:ext uri="{BB962C8B-B14F-4D97-AF65-F5344CB8AC3E}">
        <p14:creationId xmlns:p14="http://schemas.microsoft.com/office/powerpoint/2010/main" val="789912150"/>
      </p:ext>
    </p:extLst>
  </p:cSld>
  <p:clrMapOvr>
    <a:masterClrMapping/>
  </p:clrMapOvr>
</p:sld>
</file>

<file path=ppt/theme/theme1.xml><?xml version="1.0" encoding="utf-8"?>
<a:theme xmlns:a="http://schemas.openxmlformats.org/drawingml/2006/main" name="Office 2013 - 2022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631</TotalTime>
  <Words>1427</Words>
  <Application>Microsoft Office PowerPoint</Application>
  <PresentationFormat>Widescreen</PresentationFormat>
  <Paragraphs>106</Paragraphs>
  <Slides>20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Narrow</vt:lpstr>
      <vt:lpstr>Arial</vt:lpstr>
      <vt:lpstr>Baskerville Old Face</vt:lpstr>
      <vt:lpstr>Calibri</vt:lpstr>
      <vt:lpstr>Calibri Light</vt:lpstr>
      <vt:lpstr>Figtree</vt:lpstr>
      <vt:lpstr>Office 2013 - 2022 Theme</vt:lpstr>
      <vt:lpstr>HAP774 – AI IN HEALTHCARE </vt:lpstr>
      <vt:lpstr>Detecting Diabetic Retinopathy with InceptionV3 CNN</vt:lpstr>
      <vt:lpstr>DATASET DESCRIPTION </vt:lpstr>
      <vt:lpstr>PowerPoint Presentation</vt:lpstr>
      <vt:lpstr>High class imbalance!!  </vt:lpstr>
      <vt:lpstr>Why Inception V3??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 tuned!</vt:lpstr>
      <vt:lpstr>PowerPoint Presentation</vt:lpstr>
      <vt:lpstr>PowerPoint Presentation</vt:lpstr>
      <vt:lpstr>PowerPoint Presentation</vt:lpstr>
      <vt:lpstr>PowerPoint Presentation</vt:lpstr>
      <vt:lpstr>FUTURE CONSIDERATIONS I WANT TO MAKE - </vt:lpstr>
      <vt:lpstr>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Lakshmi Indira Kuppa</dc:creator>
  <cp:lastModifiedBy>Lakshmi Indira Kuppa</cp:lastModifiedBy>
  <cp:revision>23</cp:revision>
  <dcterms:created xsi:type="dcterms:W3CDTF">2024-09-23T01:44:29Z</dcterms:created>
  <dcterms:modified xsi:type="dcterms:W3CDTF">2024-10-17T01:15:43Z</dcterms:modified>
</cp:coreProperties>
</file>